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9" r:id="rId1"/>
  </p:sldMasterIdLst>
  <p:notesMasterIdLst>
    <p:notesMasterId r:id="rId25"/>
  </p:notesMasterIdLst>
  <p:sldIdLst>
    <p:sldId id="256" r:id="rId2"/>
    <p:sldId id="257" r:id="rId3"/>
    <p:sldId id="261" r:id="rId4"/>
    <p:sldId id="258" r:id="rId5"/>
    <p:sldId id="268" r:id="rId6"/>
    <p:sldId id="271" r:id="rId7"/>
    <p:sldId id="272" r:id="rId8"/>
    <p:sldId id="276" r:id="rId9"/>
    <p:sldId id="273" r:id="rId10"/>
    <p:sldId id="277" r:id="rId11"/>
    <p:sldId id="269" r:id="rId12"/>
    <p:sldId id="278" r:id="rId13"/>
    <p:sldId id="280" r:id="rId14"/>
    <p:sldId id="259" r:id="rId15"/>
    <p:sldId id="267" r:id="rId16"/>
    <p:sldId id="266" r:id="rId17"/>
    <p:sldId id="275" r:id="rId18"/>
    <p:sldId id="260" r:id="rId19"/>
    <p:sldId id="262" r:id="rId20"/>
    <p:sldId id="263" r:id="rId21"/>
    <p:sldId id="264" r:id="rId22"/>
    <p:sldId id="274" r:id="rId23"/>
    <p:sldId id="265" r:id="rId2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38" autoAdjust="0"/>
    <p:restoredTop sz="94660"/>
  </p:normalViewPr>
  <p:slideViewPr>
    <p:cSldViewPr snapToGrid="0">
      <p:cViewPr varScale="1">
        <p:scale>
          <a:sx n="89" d="100"/>
          <a:sy n="89" d="100"/>
        </p:scale>
        <p:origin x="32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C92993-BE38-6144-9402-5F0DC10EC968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3CBE68-436F-E747-AE15-013D13C4859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224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39C2399-6691-4054-9D71-83E48BB9677C}" type="datetimeFigureOut">
              <a:rPr lang="da-DK" smtClean="0"/>
              <a:t>16-03-2023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520673B-41B6-4492-9EA4-F8EA7FB8B9FB}" type="slidenum">
              <a:rPr lang="da-DK" smtClean="0"/>
              <a:t>‹nr.›</a:t>
            </a:fld>
            <a:endParaRPr lang="da-DK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6624152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C2399-6691-4054-9D71-83E48BB9677C}" type="datetimeFigureOut">
              <a:rPr lang="da-DK" smtClean="0"/>
              <a:t>16-03-2023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0673B-41B6-4492-9EA4-F8EA7FB8B9F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2970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39C2399-6691-4054-9D71-83E48BB9677C}" type="datetimeFigureOut">
              <a:rPr lang="da-DK" smtClean="0"/>
              <a:t>16-03-2023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520673B-41B6-4492-9EA4-F8EA7FB8B9FB}" type="slidenum">
              <a:rPr lang="da-DK" smtClean="0"/>
              <a:t>‹nr.›</a:t>
            </a:fld>
            <a:endParaRPr lang="da-DK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2971539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C2399-6691-4054-9D71-83E48BB9677C}" type="datetimeFigureOut">
              <a:rPr lang="da-DK" smtClean="0"/>
              <a:t>16-03-2023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0673B-41B6-4492-9EA4-F8EA7FB8B9F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07253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C2399-6691-4054-9D71-83E48BB9677C}" type="datetimeFigureOut">
              <a:rPr lang="da-DK" smtClean="0"/>
              <a:t>16-03-2023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0673B-41B6-4492-9EA4-F8EA7FB8B9F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15402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C2399-6691-4054-9D71-83E48BB9677C}" type="datetimeFigureOut">
              <a:rPr lang="da-DK" smtClean="0"/>
              <a:t>16-03-2023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0673B-41B6-4492-9EA4-F8EA7FB8B9F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31791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C2399-6691-4054-9D71-83E48BB9677C}" type="datetimeFigureOut">
              <a:rPr lang="da-DK" smtClean="0"/>
              <a:t>16-03-2023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0673B-41B6-4492-9EA4-F8EA7FB8B9F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23879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39C2399-6691-4054-9D71-83E48BB9677C}" type="datetimeFigureOut">
              <a:rPr lang="da-DK" smtClean="0"/>
              <a:t>16-03-2023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520673B-41B6-4492-9EA4-F8EA7FB8B9FB}" type="slidenum">
              <a:rPr lang="da-DK" smtClean="0"/>
              <a:t>‹nr.›</a:t>
            </a:fld>
            <a:endParaRPr lang="da-DK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2519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39C2399-6691-4054-9D71-83E48BB9677C}" type="datetimeFigureOut">
              <a:rPr lang="da-DK" smtClean="0"/>
              <a:t>16-03-2023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520673B-41B6-4492-9EA4-F8EA7FB8B9FB}" type="slidenum">
              <a:rPr lang="da-DK" smtClean="0"/>
              <a:t>‹nr.›</a:t>
            </a:fld>
            <a:endParaRPr lang="da-DK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01453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C2399-6691-4054-9D71-83E48BB9677C}" type="datetimeFigureOut">
              <a:rPr lang="da-DK" smtClean="0"/>
              <a:t>16-03-2023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0673B-41B6-4492-9EA4-F8EA7FB8B9F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95364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C2399-6691-4054-9D71-83E48BB9677C}" type="datetimeFigureOut">
              <a:rPr lang="da-DK" smtClean="0"/>
              <a:t>16-03-2023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0673B-41B6-4492-9EA4-F8EA7FB8B9F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65140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C39C2399-6691-4054-9D71-83E48BB9677C}" type="datetimeFigureOut">
              <a:rPr lang="da-DK" smtClean="0"/>
              <a:t>16-03-2023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7520673B-41B6-4492-9EA4-F8EA7FB8B9FB}" type="slidenum">
              <a:rPr lang="da-DK" smtClean="0"/>
              <a:t>‹nr.›</a:t>
            </a:fld>
            <a:endParaRPr lang="da-DK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9310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0" r:id="rId1"/>
    <p:sldLayoutId id="2147484041" r:id="rId2"/>
    <p:sldLayoutId id="2147484042" r:id="rId3"/>
    <p:sldLayoutId id="2147484043" r:id="rId4"/>
    <p:sldLayoutId id="2147484044" r:id="rId5"/>
    <p:sldLayoutId id="2147484045" r:id="rId6"/>
    <p:sldLayoutId id="2147484046" r:id="rId7"/>
    <p:sldLayoutId id="2147484047" r:id="rId8"/>
    <p:sldLayoutId id="2147484048" r:id="rId9"/>
    <p:sldLayoutId id="2147484049" r:id="rId10"/>
    <p:sldLayoutId id="2147484050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368">
          <p15:clr>
            <a:srgbClr val="F26B43"/>
          </p15:clr>
        </p15:guide>
        <p15:guide id="2" orient="horz" pos="1440">
          <p15:clr>
            <a:srgbClr val="F26B43"/>
          </p15:clr>
        </p15:guide>
        <p15:guide id="3" orient="horz" pos="3696">
          <p15:clr>
            <a:srgbClr val="F26B43"/>
          </p15:clr>
        </p15:guide>
        <p15:guide id="4" orient="horz" pos="432">
          <p15:clr>
            <a:srgbClr val="F26B43"/>
          </p15:clr>
        </p15:guide>
        <p15:guide id="5" orient="horz" pos="1512">
          <p15:clr>
            <a:srgbClr val="F26B43"/>
          </p15:clr>
        </p15:guide>
        <p15:guide id="6" pos="6912">
          <p15:clr>
            <a:srgbClr val="F26B43"/>
          </p15:clr>
        </p15:guide>
        <p15:guide id="7" pos="936">
          <p15:clr>
            <a:srgbClr val="F26B43"/>
          </p15:clr>
        </p15:guide>
        <p15:guide id="8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915128" y="1335370"/>
            <a:ext cx="8361229" cy="2098226"/>
          </a:xfrm>
        </p:spPr>
        <p:txBody>
          <a:bodyPr/>
          <a:lstStyle/>
          <a:p>
            <a:r>
              <a:rPr lang="da-DK" dirty="0" smtClean="0"/>
              <a:t>NOFI Årsmøde 2023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7079" y="3408885"/>
            <a:ext cx="3597326" cy="2721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73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Dagsorden 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375163" y="1612230"/>
            <a:ext cx="10744645" cy="5141496"/>
          </a:xfrm>
        </p:spPr>
        <p:txBody>
          <a:bodyPr>
            <a:normAutofit/>
          </a:bodyPr>
          <a:lstStyle/>
          <a:p>
            <a:r>
              <a:rPr lang="da-DK" dirty="0"/>
              <a:t>- Valg af dirigent </a:t>
            </a:r>
          </a:p>
          <a:p>
            <a:r>
              <a:rPr lang="da-DK" dirty="0"/>
              <a:t>- Valg af </a:t>
            </a:r>
            <a:r>
              <a:rPr lang="da-DK" dirty="0" smtClean="0"/>
              <a:t>referent og justerer til at underskrive </a:t>
            </a:r>
            <a:r>
              <a:rPr lang="da-DK" dirty="0"/>
              <a:t>referat </a:t>
            </a:r>
          </a:p>
          <a:p>
            <a:r>
              <a:rPr lang="da-DK" dirty="0" smtClean="0"/>
              <a:t>- Stemmetæller</a:t>
            </a:r>
          </a:p>
          <a:p>
            <a:r>
              <a:rPr lang="da-DK" dirty="0" smtClean="0"/>
              <a:t>- </a:t>
            </a:r>
            <a:r>
              <a:rPr lang="da-DK" dirty="0"/>
              <a:t>Godkendelse af dagsorden </a:t>
            </a:r>
          </a:p>
          <a:p>
            <a:r>
              <a:rPr lang="da-DK" dirty="0"/>
              <a:t>- Bestyrelsens </a:t>
            </a:r>
            <a:r>
              <a:rPr lang="da-DK" dirty="0" smtClean="0"/>
              <a:t>årsberetning, herunder 5-årig strategiplan </a:t>
            </a:r>
            <a:endParaRPr lang="da-DK" dirty="0"/>
          </a:p>
          <a:p>
            <a:r>
              <a:rPr lang="da-DK" dirty="0"/>
              <a:t>- Kassererens årsberetning, herunder </a:t>
            </a:r>
            <a:r>
              <a:rPr lang="da-DK" dirty="0" smtClean="0"/>
              <a:t>revideret regnskab, budget og fastsættelse </a:t>
            </a:r>
            <a:r>
              <a:rPr lang="da-DK" dirty="0"/>
              <a:t>af kontingent </a:t>
            </a:r>
          </a:p>
          <a:p>
            <a:r>
              <a:rPr lang="da-DK" dirty="0" smtClean="0"/>
              <a:t>Behandling </a:t>
            </a:r>
            <a:r>
              <a:rPr lang="da-DK" dirty="0"/>
              <a:t>af indkomne forslag </a:t>
            </a:r>
          </a:p>
          <a:p>
            <a:r>
              <a:rPr lang="da-DK" dirty="0" smtClean="0"/>
              <a:t>Valg </a:t>
            </a:r>
            <a:r>
              <a:rPr lang="da-DK" dirty="0"/>
              <a:t>til bestyrelse og </a:t>
            </a:r>
            <a:r>
              <a:rPr lang="da-DK" dirty="0" smtClean="0"/>
              <a:t>valgkomité, revisor </a:t>
            </a:r>
            <a:r>
              <a:rPr lang="da-DK" dirty="0"/>
              <a:t>og revisorsuppleant </a:t>
            </a:r>
            <a:r>
              <a:rPr lang="da-DK" dirty="0" smtClean="0"/>
              <a:t>samt valgforberedelse </a:t>
            </a:r>
            <a:endParaRPr lang="da-DK" dirty="0"/>
          </a:p>
          <a:p>
            <a:r>
              <a:rPr lang="da-DK" dirty="0" smtClean="0"/>
              <a:t>- </a:t>
            </a:r>
            <a:r>
              <a:rPr lang="da-DK" dirty="0"/>
              <a:t>Eventuelt</a:t>
            </a:r>
          </a:p>
          <a:p>
            <a:pPr lvl="2"/>
            <a:r>
              <a:rPr lang="da-DK" dirty="0" smtClean="0"/>
              <a:t>1</a:t>
            </a:r>
            <a:r>
              <a:rPr lang="da-DK" dirty="0"/>
              <a:t>) Marie introducerer hjemmesiden for medlemmer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6015" y="160337"/>
            <a:ext cx="1611499" cy="121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36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Bestyrelsens årsberetning 2022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467852" y="1981199"/>
            <a:ext cx="3505201" cy="180473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da-DK" sz="3200" dirty="0" smtClean="0"/>
              <a:t>Et foranderligt år </a:t>
            </a:r>
          </a:p>
          <a:p>
            <a:pPr>
              <a:lnSpc>
                <a:spcPct val="150000"/>
              </a:lnSpc>
            </a:pPr>
            <a:r>
              <a:rPr lang="da-DK" sz="3200" dirty="0" smtClean="0"/>
              <a:t>Drift</a:t>
            </a:r>
          </a:p>
          <a:p>
            <a:pPr>
              <a:lnSpc>
                <a:spcPct val="150000"/>
              </a:lnSpc>
            </a:pPr>
            <a:r>
              <a:rPr lang="da-DK" sz="3200" dirty="0" smtClean="0"/>
              <a:t>Events</a:t>
            </a:r>
          </a:p>
          <a:p>
            <a:pPr>
              <a:lnSpc>
                <a:spcPct val="150000"/>
              </a:lnSpc>
            </a:pPr>
            <a:r>
              <a:rPr lang="da-DK" sz="3200" dirty="0" smtClean="0"/>
              <a:t>Mødeaktivitet</a:t>
            </a:r>
          </a:p>
          <a:p>
            <a:pPr>
              <a:lnSpc>
                <a:spcPct val="150000"/>
              </a:lnSpc>
            </a:pPr>
            <a:endParaRPr lang="da-DK" sz="3200" dirty="0" smtClean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6015" y="160337"/>
            <a:ext cx="1611499" cy="1219283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6066137" y="2260128"/>
            <a:ext cx="4848997" cy="3224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063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NOFIs</a:t>
            </a:r>
            <a:r>
              <a:rPr lang="da-DK" dirty="0" smtClean="0"/>
              <a:t> 5-årig </a:t>
            </a:r>
            <a:r>
              <a:rPr lang="da-DK" dirty="0"/>
              <a:t>strategiplan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 smtClean="0"/>
              <a:t>NOFIs</a:t>
            </a:r>
            <a:r>
              <a:rPr lang="da-DK" dirty="0" smtClean="0"/>
              <a:t> formål: </a:t>
            </a:r>
          </a:p>
          <a:p>
            <a:pPr lvl="1"/>
            <a:r>
              <a:rPr lang="da-DK" dirty="0"/>
              <a:t>At fremme forskning i intensivsygepleje i Norden. </a:t>
            </a:r>
            <a:endParaRPr lang="da-DK" dirty="0" smtClean="0"/>
          </a:p>
          <a:p>
            <a:pPr lvl="1"/>
            <a:r>
              <a:rPr lang="da-DK" dirty="0" smtClean="0"/>
              <a:t>At </a:t>
            </a:r>
            <a:r>
              <a:rPr lang="da-DK" dirty="0"/>
              <a:t>skabe et netværk for forskere i intensivsygepleje. </a:t>
            </a:r>
            <a:endParaRPr lang="da-DK" dirty="0" smtClean="0"/>
          </a:p>
          <a:p>
            <a:pPr lvl="1"/>
            <a:r>
              <a:rPr lang="da-DK" dirty="0" smtClean="0"/>
              <a:t>At </a:t>
            </a:r>
            <a:r>
              <a:rPr lang="da-DK" dirty="0"/>
              <a:t>udveksle forskningserfaring og forskningsresultater mellem nordiske forskningsmiljøer og intensivafdelinger. </a:t>
            </a:r>
            <a:endParaRPr lang="da-DK" dirty="0" smtClean="0"/>
          </a:p>
          <a:p>
            <a:pPr lvl="1"/>
            <a:r>
              <a:rPr lang="da-DK" dirty="0" smtClean="0"/>
              <a:t>At </a:t>
            </a:r>
            <a:r>
              <a:rPr lang="da-DK" dirty="0"/>
              <a:t>synliggøre nordisk forskning i intensivsygepleje. 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6015" y="160337"/>
            <a:ext cx="1611499" cy="1219283"/>
          </a:xfrm>
          <a:prstGeom prst="rect">
            <a:avLst/>
          </a:prstGeom>
        </p:spPr>
      </p:pic>
      <p:pic>
        <p:nvPicPr>
          <p:cNvPr id="2050" name="Picture 2" descr="Formål Hensigt Mål - Gratis foto på Pixabay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150" y="3948545"/>
            <a:ext cx="3310918" cy="2364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1401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NOFIs</a:t>
            </a:r>
            <a:r>
              <a:rPr lang="da-DK" dirty="0" smtClean="0"/>
              <a:t> 5-årig </a:t>
            </a:r>
            <a:r>
              <a:rPr lang="da-DK" dirty="0"/>
              <a:t>strategiplan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da-DK" dirty="0" smtClean="0"/>
              <a:t>At </a:t>
            </a:r>
            <a:r>
              <a:rPr lang="da-DK" dirty="0"/>
              <a:t>fremme forskning i intensivsygepleje i Norden. </a:t>
            </a:r>
            <a:endParaRPr lang="da-DK" dirty="0" smtClean="0"/>
          </a:p>
          <a:p>
            <a:pPr lvl="1"/>
            <a:r>
              <a:rPr lang="da-DK" dirty="0"/>
              <a:t>Årlig Temadag (Næste år 20 års jubilæum</a:t>
            </a:r>
            <a:r>
              <a:rPr lang="da-DK" dirty="0" smtClean="0"/>
              <a:t>)</a:t>
            </a:r>
          </a:p>
          <a:p>
            <a:pPr lvl="1"/>
            <a:r>
              <a:rPr lang="da-DK" dirty="0" smtClean="0"/>
              <a:t>Tema for næstkommende år diskuteres i bestyrelsen før årsmødet året før</a:t>
            </a:r>
            <a:endParaRPr lang="da-DK" dirty="0"/>
          </a:p>
          <a:p>
            <a:pPr lvl="1"/>
            <a:r>
              <a:rPr lang="da-DK" dirty="0" smtClean="0"/>
              <a:t>Stipendium (Svensk lovgivning) (Kriterier synlige, frist 1/12 fremadrettet) </a:t>
            </a:r>
          </a:p>
          <a:p>
            <a:pPr lvl="1"/>
            <a:r>
              <a:rPr lang="da-DK" dirty="0" smtClean="0"/>
              <a:t>Poster præsentation ift. at kunne søge </a:t>
            </a:r>
            <a:r>
              <a:rPr lang="da-DK" dirty="0" err="1" smtClean="0"/>
              <a:t>founding</a:t>
            </a:r>
            <a:r>
              <a:rPr lang="da-DK" dirty="0" smtClean="0"/>
              <a:t> til deltagelse (frist mindst 12 uger før temadagen)</a:t>
            </a:r>
          </a:p>
          <a:p>
            <a:pPr lvl="1"/>
            <a:r>
              <a:rPr lang="da-DK" dirty="0" smtClean="0"/>
              <a:t>Poster pris til bedste poster </a:t>
            </a:r>
          </a:p>
          <a:p>
            <a:pPr lvl="1"/>
            <a:r>
              <a:rPr lang="da-DK" dirty="0" err="1" smtClean="0"/>
              <a:t>Webinar</a:t>
            </a:r>
            <a:r>
              <a:rPr lang="da-DK" dirty="0" smtClean="0"/>
              <a:t> fortsætter (Ny tid: 14-16) x 4 årligt</a:t>
            </a:r>
          </a:p>
          <a:p>
            <a:pPr lvl="2"/>
            <a:r>
              <a:rPr lang="da-DK" dirty="0" smtClean="0"/>
              <a:t>Temaerne i 2023 er: Hit the </a:t>
            </a:r>
            <a:r>
              <a:rPr lang="da-DK" dirty="0" err="1" smtClean="0"/>
              <a:t>big</a:t>
            </a:r>
            <a:r>
              <a:rPr lang="da-DK" dirty="0" smtClean="0"/>
              <a:t> grant, PPI in ICU, Forskningsetik ift. børn på IVA, </a:t>
            </a:r>
            <a:r>
              <a:rPr lang="da-DK" dirty="0" err="1" smtClean="0"/>
              <a:t>participatory</a:t>
            </a:r>
            <a:r>
              <a:rPr lang="da-DK" dirty="0" smtClean="0"/>
              <a:t> design</a:t>
            </a:r>
          </a:p>
          <a:p>
            <a:pPr lvl="1"/>
            <a:r>
              <a:rPr lang="da-DK" dirty="0" smtClean="0"/>
              <a:t>Hjemmesidens muligheder udbredes til medlemmer (i dag)</a:t>
            </a:r>
          </a:p>
          <a:p>
            <a:pPr lvl="1"/>
            <a:r>
              <a:rPr lang="da-DK" dirty="0" smtClean="0"/>
              <a:t>Master </a:t>
            </a:r>
            <a:r>
              <a:rPr lang="da-DK" dirty="0" err="1" smtClean="0"/>
              <a:t>classes</a:t>
            </a:r>
            <a:r>
              <a:rPr lang="da-DK" dirty="0" smtClean="0"/>
              <a:t> diskuteres i bestyrelsen (3. kvartal 2023, 3. gange)</a:t>
            </a:r>
            <a:r>
              <a:rPr lang="mr-IN" dirty="0" smtClean="0"/>
              <a:t>–</a:t>
            </a:r>
            <a:r>
              <a:rPr lang="da-DK" dirty="0" smtClean="0"/>
              <a:t> CV, karriereveje, skriveværksted (en god skriver, evt. diktering eller andet) -  gode forslag er </a:t>
            </a:r>
            <a:r>
              <a:rPr lang="da-DK" dirty="0" smtClean="0"/>
              <a:t>velkomne, skriv til os </a:t>
            </a:r>
            <a:r>
              <a:rPr lang="da-DK" dirty="0" smtClean="0">
                <a:sym typeface="Wingdings" panose="05000000000000000000" pitchFamily="2" charset="2"/>
              </a:rPr>
              <a:t></a:t>
            </a:r>
            <a:r>
              <a:rPr lang="da-DK" dirty="0" smtClean="0"/>
              <a:t>.</a:t>
            </a:r>
          </a:p>
          <a:p>
            <a:pPr lvl="1"/>
            <a:r>
              <a:rPr lang="da-DK" dirty="0" smtClean="0"/>
              <a:t>Inkludere masterstuderende (diskuteres i bestyrelsen, 2. kvartal 2023)</a:t>
            </a:r>
            <a:endParaRPr lang="da-DK" dirty="0" smtClean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6015" y="160337"/>
            <a:ext cx="1611499" cy="121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88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0440" y="643390"/>
            <a:ext cx="9601200" cy="1107772"/>
          </a:xfrm>
        </p:spPr>
        <p:txBody>
          <a:bodyPr>
            <a:normAutofit fontScale="90000"/>
          </a:bodyPr>
          <a:lstStyle/>
          <a:p>
            <a:r>
              <a:rPr lang="da-DK" dirty="0"/>
              <a:t>At fremme forskning i intensivsygepleje i Norden. </a:t>
            </a:r>
            <a:br>
              <a:rPr lang="da-DK" dirty="0"/>
            </a:b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7892" y="160337"/>
            <a:ext cx="939622" cy="710931"/>
          </a:xfrm>
          <a:prstGeom prst="rect">
            <a:avLst/>
          </a:prstGeom>
        </p:spPr>
      </p:pic>
      <p:pic>
        <p:nvPicPr>
          <p:cNvPr id="8" name="Billede 7"/>
          <p:cNvPicPr>
            <a:picLocks noChangeAspect="1"/>
          </p:cNvPicPr>
          <p:nvPr/>
        </p:nvPicPr>
        <p:blipFill rotWithShape="1">
          <a:blip r:embed="rId3"/>
          <a:srcRect b="74030"/>
          <a:stretch/>
        </p:blipFill>
        <p:spPr>
          <a:xfrm>
            <a:off x="870440" y="2148806"/>
            <a:ext cx="11260168" cy="193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394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NOFIs</a:t>
            </a:r>
            <a:r>
              <a:rPr lang="da-DK" dirty="0" smtClean="0"/>
              <a:t> 5-årig </a:t>
            </a:r>
            <a:r>
              <a:rPr lang="da-DK" dirty="0"/>
              <a:t>strategiplan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 smtClean="0"/>
              <a:t>At </a:t>
            </a:r>
            <a:r>
              <a:rPr lang="da-DK" dirty="0"/>
              <a:t>skabe et netværk for forskere i intensivsygepleje. </a:t>
            </a:r>
            <a:endParaRPr lang="da-DK" dirty="0" smtClean="0"/>
          </a:p>
          <a:p>
            <a:pPr lvl="1"/>
            <a:r>
              <a:rPr lang="da-DK" dirty="0" smtClean="0"/>
              <a:t>Nem tilmeldingsprocedure til NOFI</a:t>
            </a:r>
          </a:p>
          <a:p>
            <a:pPr lvl="1"/>
            <a:r>
              <a:rPr lang="da-DK" dirty="0" smtClean="0"/>
              <a:t>Open space kan blive </a:t>
            </a:r>
            <a:r>
              <a:rPr lang="da-DK" dirty="0" err="1" smtClean="0"/>
              <a:t>faciliteret</a:t>
            </a:r>
            <a:r>
              <a:rPr lang="da-DK" dirty="0" smtClean="0"/>
              <a:t>, forud medlemmer spørges først (1. kvartal 2025)</a:t>
            </a:r>
          </a:p>
          <a:p>
            <a:pPr lvl="1"/>
            <a:r>
              <a:rPr lang="da-DK" dirty="0" smtClean="0"/>
              <a:t>Projekt ledet af bestyrelsen, som medlemmer inviteres ind i (3. kvartal 2023)</a:t>
            </a:r>
          </a:p>
          <a:p>
            <a:pPr lvl="1"/>
            <a:r>
              <a:rPr lang="da-DK" dirty="0" err="1" smtClean="0"/>
              <a:t>Founding</a:t>
            </a:r>
            <a:r>
              <a:rPr lang="da-DK" dirty="0" smtClean="0"/>
              <a:t> til netværksmøder søges fortsat</a:t>
            </a:r>
          </a:p>
          <a:p>
            <a:pPr lvl="1"/>
            <a:r>
              <a:rPr lang="da-DK" dirty="0" smtClean="0"/>
              <a:t>Skabe muligheder for netværk ved temadagen</a:t>
            </a:r>
          </a:p>
          <a:p>
            <a:pPr lvl="1"/>
            <a:r>
              <a:rPr lang="da-DK" dirty="0" smtClean="0"/>
              <a:t>Skabe muligheder for sociale arrangementer til store konferencer</a:t>
            </a:r>
          </a:p>
          <a:p>
            <a:pPr lvl="1"/>
            <a:r>
              <a:rPr lang="da-DK" dirty="0" smtClean="0"/>
              <a:t>Benytte hjemmesiden </a:t>
            </a:r>
            <a:r>
              <a:rPr lang="da-DK" dirty="0"/>
              <a:t>til kunne </a:t>
            </a:r>
            <a:r>
              <a:rPr lang="da-DK" dirty="0" smtClean="0"/>
              <a:t>søge nordiske samarbejdspartnere</a:t>
            </a:r>
          </a:p>
          <a:p>
            <a:pPr lvl="2"/>
            <a:r>
              <a:rPr lang="da-DK" dirty="0" smtClean="0"/>
              <a:t>Hjemmesiden engelsk (diskuteres i bestyrelsen 2. kvartal 2025)</a:t>
            </a:r>
            <a:endParaRPr lang="da-DK" dirty="0"/>
          </a:p>
          <a:p>
            <a:pPr lvl="1"/>
            <a:endParaRPr lang="da-DK" dirty="0" smtClean="0"/>
          </a:p>
          <a:p>
            <a:pPr lvl="1"/>
            <a:endParaRPr lang="da-DK" dirty="0" smtClean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6015" y="160337"/>
            <a:ext cx="1611499" cy="121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709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35922" y="149889"/>
            <a:ext cx="9601200" cy="1392444"/>
          </a:xfrm>
        </p:spPr>
        <p:txBody>
          <a:bodyPr>
            <a:normAutofit/>
          </a:bodyPr>
          <a:lstStyle/>
          <a:p>
            <a:r>
              <a:rPr lang="da-DK" dirty="0"/>
              <a:t>At skabe et netværk for forskere i </a:t>
            </a:r>
            <a:r>
              <a:rPr lang="da-DK" dirty="0" smtClean="0"/>
              <a:t>intensivsygepleje.</a:t>
            </a: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7892" y="160337"/>
            <a:ext cx="939622" cy="710931"/>
          </a:xfrm>
          <a:prstGeom prst="rect">
            <a:avLst/>
          </a:prstGeom>
        </p:spPr>
      </p:pic>
      <p:pic>
        <p:nvPicPr>
          <p:cNvPr id="8" name="Billede 7"/>
          <p:cNvPicPr>
            <a:picLocks noChangeAspect="1"/>
          </p:cNvPicPr>
          <p:nvPr/>
        </p:nvPicPr>
        <p:blipFill rotWithShape="1">
          <a:blip r:embed="rId3"/>
          <a:srcRect t="25964" b="54340"/>
          <a:stretch/>
        </p:blipFill>
        <p:spPr>
          <a:xfrm>
            <a:off x="765262" y="2735739"/>
            <a:ext cx="11335880" cy="1397977"/>
          </a:xfrm>
          <a:prstGeom prst="rect">
            <a:avLst/>
          </a:prstGeom>
        </p:spPr>
      </p:pic>
      <p:grpSp>
        <p:nvGrpSpPr>
          <p:cNvPr id="6" name="Gruppe 5"/>
          <p:cNvGrpSpPr/>
          <p:nvPr/>
        </p:nvGrpSpPr>
        <p:grpSpPr>
          <a:xfrm>
            <a:off x="761974" y="2222878"/>
            <a:ext cx="11339168" cy="511696"/>
            <a:chOff x="761974" y="1748425"/>
            <a:chExt cx="11339168" cy="511696"/>
          </a:xfrm>
        </p:grpSpPr>
        <p:pic>
          <p:nvPicPr>
            <p:cNvPr id="5" name="Billede 4"/>
            <p:cNvPicPr>
              <a:picLocks noChangeAspect="1"/>
            </p:cNvPicPr>
            <p:nvPr/>
          </p:nvPicPr>
          <p:blipFill rotWithShape="1">
            <a:blip r:embed="rId3"/>
            <a:srcRect b="93171"/>
            <a:stretch/>
          </p:blipFill>
          <p:spPr>
            <a:xfrm>
              <a:off x="761974" y="1748425"/>
              <a:ext cx="11339168" cy="511696"/>
            </a:xfrm>
            <a:prstGeom prst="rect">
              <a:avLst/>
            </a:prstGeom>
          </p:spPr>
        </p:pic>
        <p:sp>
          <p:nvSpPr>
            <p:cNvPr id="3" name="Afrundet rektangel 2"/>
            <p:cNvSpPr/>
            <p:nvPr/>
          </p:nvSpPr>
          <p:spPr>
            <a:xfrm>
              <a:off x="787852" y="2096219"/>
              <a:ext cx="2725947" cy="120769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</p:spTree>
    <p:extLst>
      <p:ext uri="{BB962C8B-B14F-4D97-AF65-F5344CB8AC3E}">
        <p14:creationId xmlns:p14="http://schemas.microsoft.com/office/powerpoint/2010/main" val="2052112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NOFIs</a:t>
            </a:r>
            <a:r>
              <a:rPr lang="da-DK" dirty="0" smtClean="0"/>
              <a:t> 5-årig </a:t>
            </a:r>
            <a:r>
              <a:rPr lang="da-DK" dirty="0"/>
              <a:t>strategiplan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371600" y="2286000"/>
            <a:ext cx="9601200" cy="3967316"/>
          </a:xfrm>
        </p:spPr>
        <p:txBody>
          <a:bodyPr>
            <a:normAutofit lnSpcReduction="10000"/>
          </a:bodyPr>
          <a:lstStyle/>
          <a:p>
            <a:r>
              <a:rPr lang="da-DK" dirty="0" smtClean="0"/>
              <a:t>At udveksle forskningserfaring og forskningsresultater mellem nordiske forskningsmiljøer og intensivafdelinger. </a:t>
            </a:r>
          </a:p>
          <a:p>
            <a:pPr lvl="1"/>
            <a:r>
              <a:rPr lang="da-DK" dirty="0" smtClean="0"/>
              <a:t>Temadag </a:t>
            </a:r>
          </a:p>
          <a:p>
            <a:pPr lvl="1"/>
            <a:r>
              <a:rPr lang="da-DK" dirty="0" err="1" smtClean="0"/>
              <a:t>Webinar</a:t>
            </a:r>
            <a:endParaRPr lang="da-DK" dirty="0" smtClean="0"/>
          </a:p>
          <a:p>
            <a:pPr lvl="1"/>
            <a:r>
              <a:rPr lang="da-DK" dirty="0" smtClean="0"/>
              <a:t>Forskerlisten på hjemmesiden opdateres (1. kvartal 2024)</a:t>
            </a:r>
          </a:p>
          <a:p>
            <a:pPr lvl="1"/>
            <a:r>
              <a:rPr lang="da-DK" dirty="0" smtClean="0"/>
              <a:t>Hjemmesiden med links til live </a:t>
            </a:r>
            <a:r>
              <a:rPr lang="da-DK" dirty="0" err="1" smtClean="0"/>
              <a:t>streaming</a:t>
            </a:r>
            <a:r>
              <a:rPr lang="da-DK" dirty="0" smtClean="0"/>
              <a:t> af ph.d.-forsvar</a:t>
            </a:r>
          </a:p>
          <a:p>
            <a:pPr lvl="1"/>
            <a:r>
              <a:rPr lang="da-DK" dirty="0" smtClean="0"/>
              <a:t>Hjemmesiden med løbende nye aktiviteter</a:t>
            </a:r>
          </a:p>
          <a:p>
            <a:pPr lvl="1"/>
            <a:r>
              <a:rPr lang="da-DK" dirty="0" smtClean="0"/>
              <a:t>Kampagne (hvordan startes kampagner? Drøftes i bestyrelsen 1. kvartal 2024) </a:t>
            </a:r>
          </a:p>
          <a:p>
            <a:pPr lvl="1"/>
            <a:r>
              <a:rPr lang="da-DK" dirty="0" err="1" smtClean="0"/>
              <a:t>SoMe</a:t>
            </a:r>
            <a:r>
              <a:rPr lang="da-DK" dirty="0" smtClean="0"/>
              <a:t>: LinkedIn profil oprettet </a:t>
            </a:r>
            <a:r>
              <a:rPr lang="mr-IN" dirty="0" smtClean="0"/>
              <a:t>–</a:t>
            </a:r>
            <a:r>
              <a:rPr lang="da-DK" dirty="0" smtClean="0"/>
              <a:t> input modtages gerne til </a:t>
            </a:r>
            <a:r>
              <a:rPr lang="da-DK" dirty="0" err="1" smtClean="0"/>
              <a:t>posting</a:t>
            </a:r>
            <a:endParaRPr lang="da-DK" dirty="0" smtClean="0"/>
          </a:p>
          <a:p>
            <a:pPr lvl="1"/>
            <a:r>
              <a:rPr lang="da-DK" dirty="0" smtClean="0"/>
              <a:t>Writing </a:t>
            </a:r>
            <a:r>
              <a:rPr lang="da-DK" dirty="0" err="1" smtClean="0"/>
              <a:t>retreat</a:t>
            </a:r>
            <a:r>
              <a:rPr lang="da-DK" dirty="0" smtClean="0"/>
              <a:t> planlægges (3. kvartal 2023) tilbydes 3. kvartal 2024</a:t>
            </a:r>
          </a:p>
          <a:p>
            <a:pPr lvl="1"/>
            <a:r>
              <a:rPr lang="da-DK" dirty="0" smtClean="0"/>
              <a:t>Finland og andre lande med, diskuteres på årsmøde 2025</a:t>
            </a: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6015" y="160337"/>
            <a:ext cx="1611499" cy="121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386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91197" y="125804"/>
            <a:ext cx="9601200" cy="1237169"/>
          </a:xfrm>
        </p:spPr>
        <p:txBody>
          <a:bodyPr>
            <a:normAutofit fontScale="90000"/>
          </a:bodyPr>
          <a:lstStyle/>
          <a:p>
            <a:r>
              <a:rPr lang="da-DK" dirty="0"/>
              <a:t>At udveksle forskningserfaring og forskningsresultater mellem nordiske forskningsmiljøer og intensivafdelinger. </a:t>
            </a:r>
            <a:br>
              <a:rPr lang="da-DK" dirty="0"/>
            </a:b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7892" y="160337"/>
            <a:ext cx="939622" cy="710931"/>
          </a:xfrm>
          <a:prstGeom prst="rect">
            <a:avLst/>
          </a:prstGeom>
        </p:spPr>
      </p:pic>
      <p:pic>
        <p:nvPicPr>
          <p:cNvPr id="8" name="Billede 7"/>
          <p:cNvPicPr>
            <a:picLocks noChangeAspect="1"/>
          </p:cNvPicPr>
          <p:nvPr/>
        </p:nvPicPr>
        <p:blipFill rotWithShape="1">
          <a:blip r:embed="rId3"/>
          <a:srcRect t="45516" b="30443"/>
          <a:stretch/>
        </p:blipFill>
        <p:spPr>
          <a:xfrm>
            <a:off x="782602" y="3441934"/>
            <a:ext cx="11335792" cy="1686797"/>
          </a:xfrm>
          <a:prstGeom prst="rect">
            <a:avLst/>
          </a:prstGeom>
        </p:spPr>
      </p:pic>
      <p:grpSp>
        <p:nvGrpSpPr>
          <p:cNvPr id="5" name="Gruppe 4"/>
          <p:cNvGrpSpPr/>
          <p:nvPr/>
        </p:nvGrpSpPr>
        <p:grpSpPr>
          <a:xfrm>
            <a:off x="779226" y="2930238"/>
            <a:ext cx="11339168" cy="511696"/>
            <a:chOff x="761974" y="1748425"/>
            <a:chExt cx="11339168" cy="511696"/>
          </a:xfrm>
        </p:grpSpPr>
        <p:pic>
          <p:nvPicPr>
            <p:cNvPr id="6" name="Billede 5"/>
            <p:cNvPicPr>
              <a:picLocks noChangeAspect="1"/>
            </p:cNvPicPr>
            <p:nvPr/>
          </p:nvPicPr>
          <p:blipFill rotWithShape="1">
            <a:blip r:embed="rId3"/>
            <a:srcRect b="93171"/>
            <a:stretch/>
          </p:blipFill>
          <p:spPr>
            <a:xfrm>
              <a:off x="761974" y="1748425"/>
              <a:ext cx="11339168" cy="511696"/>
            </a:xfrm>
            <a:prstGeom prst="rect">
              <a:avLst/>
            </a:prstGeom>
          </p:spPr>
        </p:pic>
        <p:sp>
          <p:nvSpPr>
            <p:cNvPr id="7" name="Afrundet rektangel 6"/>
            <p:cNvSpPr/>
            <p:nvPr/>
          </p:nvSpPr>
          <p:spPr>
            <a:xfrm>
              <a:off x="787852" y="2096219"/>
              <a:ext cx="2725947" cy="120769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</p:spTree>
    <p:extLst>
      <p:ext uri="{BB962C8B-B14F-4D97-AF65-F5344CB8AC3E}">
        <p14:creationId xmlns:p14="http://schemas.microsoft.com/office/powerpoint/2010/main" val="2756604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NOFIs</a:t>
            </a:r>
            <a:r>
              <a:rPr lang="da-DK" dirty="0" smtClean="0"/>
              <a:t> 5-årig </a:t>
            </a:r>
            <a:r>
              <a:rPr lang="da-DK" dirty="0"/>
              <a:t>strategiplan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440426" y="1981199"/>
            <a:ext cx="9601200" cy="4095135"/>
          </a:xfrm>
        </p:spPr>
        <p:txBody>
          <a:bodyPr>
            <a:normAutofit fontScale="92500" lnSpcReduction="20000"/>
          </a:bodyPr>
          <a:lstStyle/>
          <a:p>
            <a:r>
              <a:rPr lang="da-DK" dirty="0" smtClean="0"/>
              <a:t>At </a:t>
            </a:r>
            <a:r>
              <a:rPr lang="da-DK" dirty="0"/>
              <a:t>synliggøre nordisk forskning i intensivsygepleje. </a:t>
            </a:r>
            <a:endParaRPr lang="da-DK" dirty="0" smtClean="0"/>
          </a:p>
          <a:p>
            <a:pPr lvl="1"/>
            <a:r>
              <a:rPr lang="da-DK" dirty="0" smtClean="0"/>
              <a:t>NOFI logo til fri afbenyttelse (online på hjemmesiden, 2. kvartal 2023)</a:t>
            </a:r>
          </a:p>
          <a:p>
            <a:pPr lvl="1"/>
            <a:r>
              <a:rPr lang="da-DK" dirty="0" smtClean="0"/>
              <a:t>Åbne bestyrelsesmøder for medlemmer diskuteres (2. kvartal 2023)</a:t>
            </a:r>
          </a:p>
          <a:p>
            <a:pPr lvl="1"/>
            <a:r>
              <a:rPr lang="da-DK" dirty="0" smtClean="0"/>
              <a:t>Årshjul over aktiviteter på hjemmesiden (nu på kalenderen, ses på 2. kvartal 2023) </a:t>
            </a:r>
          </a:p>
          <a:p>
            <a:pPr lvl="1"/>
            <a:r>
              <a:rPr lang="da-DK" dirty="0" smtClean="0"/>
              <a:t>NOFI flyer opdateres (2. kvartal 2023, 2025, 2027)</a:t>
            </a:r>
          </a:p>
          <a:p>
            <a:pPr lvl="1"/>
            <a:r>
              <a:rPr lang="da-DK" dirty="0" smtClean="0"/>
              <a:t>Netværksmuligheder ved konferencer (3. kvartal hvert år)</a:t>
            </a:r>
          </a:p>
          <a:p>
            <a:pPr lvl="1"/>
            <a:r>
              <a:rPr lang="da-DK" dirty="0" smtClean="0"/>
              <a:t>Udbrede budskabet om NOFI via Professorer i Norden (3. kvartal 2023)</a:t>
            </a:r>
          </a:p>
          <a:p>
            <a:pPr lvl="1"/>
            <a:r>
              <a:rPr lang="da-DK" dirty="0" smtClean="0"/>
              <a:t>Streame </a:t>
            </a:r>
            <a:r>
              <a:rPr lang="da-DK" dirty="0" smtClean="0"/>
              <a:t>kampagne på </a:t>
            </a:r>
            <a:r>
              <a:rPr lang="da-DK" dirty="0" err="1" smtClean="0"/>
              <a:t>LinkedIN</a:t>
            </a:r>
            <a:r>
              <a:rPr lang="da-DK" dirty="0" smtClean="0"/>
              <a:t> og lancere video af bestyrelsen (1. kvartal 2024)</a:t>
            </a:r>
          </a:p>
          <a:p>
            <a:pPr lvl="1"/>
            <a:r>
              <a:rPr lang="da-DK" dirty="0" smtClean="0"/>
              <a:t>Indefra: </a:t>
            </a:r>
          </a:p>
          <a:p>
            <a:pPr lvl="2"/>
            <a:r>
              <a:rPr lang="da-DK" dirty="0" smtClean="0"/>
              <a:t>Forretningsorden/protokol for bestyrelsen: synliggøre arbejdsgange, samarbejde og kommunikation (1. kvartal </a:t>
            </a:r>
            <a:r>
              <a:rPr lang="da-DK" dirty="0"/>
              <a:t>2023</a:t>
            </a:r>
            <a:r>
              <a:rPr lang="da-DK" dirty="0" smtClean="0"/>
              <a:t>)</a:t>
            </a:r>
          </a:p>
          <a:p>
            <a:pPr lvl="3"/>
            <a:r>
              <a:rPr lang="da-DK" dirty="0" smtClean="0"/>
              <a:t>Drøftes </a:t>
            </a:r>
            <a:r>
              <a:rPr lang="da-DK" dirty="0"/>
              <a:t>i bestyrelsen (1. &amp; 2. kvartal)</a:t>
            </a:r>
          </a:p>
          <a:p>
            <a:pPr lvl="2"/>
            <a:r>
              <a:rPr lang="da-DK" dirty="0" smtClean="0"/>
              <a:t>Vedtægterne/</a:t>
            </a:r>
            <a:r>
              <a:rPr lang="da-DK" dirty="0" err="1" smtClean="0"/>
              <a:t>stadgarne</a:t>
            </a:r>
            <a:r>
              <a:rPr lang="da-DK" dirty="0" smtClean="0"/>
              <a:t> drøftes hvert 2. år (4. kvartal)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6015" y="160337"/>
            <a:ext cx="1611499" cy="121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781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48067" y="531244"/>
            <a:ext cx="9601200" cy="1237169"/>
          </a:xfrm>
        </p:spPr>
        <p:txBody>
          <a:bodyPr>
            <a:normAutofit fontScale="90000"/>
          </a:bodyPr>
          <a:lstStyle/>
          <a:p>
            <a:r>
              <a:rPr lang="da-DK" dirty="0"/>
              <a:t>At synliggøre nordisk forskning i intensivsygepleje. </a:t>
            </a:r>
            <a:br>
              <a:rPr lang="da-DK" dirty="0"/>
            </a:b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7892" y="160337"/>
            <a:ext cx="939622" cy="710931"/>
          </a:xfrm>
          <a:prstGeom prst="rect">
            <a:avLst/>
          </a:prstGeom>
        </p:spPr>
      </p:pic>
      <p:pic>
        <p:nvPicPr>
          <p:cNvPr id="8" name="Billede 7"/>
          <p:cNvPicPr>
            <a:picLocks noChangeAspect="1"/>
          </p:cNvPicPr>
          <p:nvPr/>
        </p:nvPicPr>
        <p:blipFill rotWithShape="1">
          <a:blip r:embed="rId3"/>
          <a:srcRect t="69166" b="13072"/>
          <a:stretch/>
        </p:blipFill>
        <p:spPr>
          <a:xfrm>
            <a:off x="767951" y="3148640"/>
            <a:ext cx="11325026" cy="1259457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 rotWithShape="1">
          <a:blip r:embed="rId3"/>
          <a:srcRect t="86360" b="-1"/>
          <a:stretch/>
        </p:blipFill>
        <p:spPr>
          <a:xfrm>
            <a:off x="767952" y="4424258"/>
            <a:ext cx="11325026" cy="967263"/>
          </a:xfrm>
          <a:prstGeom prst="rect">
            <a:avLst/>
          </a:prstGeom>
        </p:spPr>
      </p:pic>
      <p:grpSp>
        <p:nvGrpSpPr>
          <p:cNvPr id="6" name="Gruppe 5"/>
          <p:cNvGrpSpPr/>
          <p:nvPr/>
        </p:nvGrpSpPr>
        <p:grpSpPr>
          <a:xfrm>
            <a:off x="753348" y="2645565"/>
            <a:ext cx="11339168" cy="511696"/>
            <a:chOff x="761974" y="1748425"/>
            <a:chExt cx="11339168" cy="511696"/>
          </a:xfrm>
        </p:grpSpPr>
        <p:pic>
          <p:nvPicPr>
            <p:cNvPr id="7" name="Billede 6"/>
            <p:cNvPicPr>
              <a:picLocks noChangeAspect="1"/>
            </p:cNvPicPr>
            <p:nvPr/>
          </p:nvPicPr>
          <p:blipFill rotWithShape="1">
            <a:blip r:embed="rId3"/>
            <a:srcRect b="93171"/>
            <a:stretch/>
          </p:blipFill>
          <p:spPr>
            <a:xfrm>
              <a:off x="761974" y="1748425"/>
              <a:ext cx="11339168" cy="511696"/>
            </a:xfrm>
            <a:prstGeom prst="rect">
              <a:avLst/>
            </a:prstGeom>
          </p:spPr>
        </p:pic>
        <p:sp>
          <p:nvSpPr>
            <p:cNvPr id="9" name="Afrundet rektangel 8"/>
            <p:cNvSpPr/>
            <p:nvPr/>
          </p:nvSpPr>
          <p:spPr>
            <a:xfrm>
              <a:off x="787852" y="2096219"/>
              <a:ext cx="2725947" cy="120769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</p:spTree>
    <p:extLst>
      <p:ext uri="{BB962C8B-B14F-4D97-AF65-F5344CB8AC3E}">
        <p14:creationId xmlns:p14="http://schemas.microsoft.com/office/powerpoint/2010/main" val="2624179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91197" y="125805"/>
            <a:ext cx="9601200" cy="400408"/>
          </a:xfrm>
        </p:spPr>
        <p:txBody>
          <a:bodyPr>
            <a:noAutofit/>
          </a:bodyPr>
          <a:lstStyle/>
          <a:p>
            <a:r>
              <a:rPr lang="da-DK" sz="2800" dirty="0" smtClean="0"/>
              <a:t>Årshjul - Oversigt</a:t>
            </a:r>
            <a:endParaRPr lang="da-DK" sz="2800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7892" y="160337"/>
            <a:ext cx="939622" cy="710931"/>
          </a:xfrm>
          <a:prstGeom prst="rect">
            <a:avLst/>
          </a:prstGeom>
        </p:spPr>
      </p:pic>
      <p:pic>
        <p:nvPicPr>
          <p:cNvPr id="8" name="Billed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4347" y="692125"/>
            <a:ext cx="9696091" cy="6070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255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Kassererens </a:t>
            </a:r>
            <a:r>
              <a:rPr lang="da-DK" dirty="0" smtClean="0"/>
              <a:t>årsberetning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Revideret regnskab</a:t>
            </a:r>
            <a:r>
              <a:rPr lang="da-DK" dirty="0"/>
              <a:t/>
            </a:r>
            <a:br>
              <a:rPr lang="da-DK" dirty="0"/>
            </a:br>
            <a:endParaRPr lang="da-DK" dirty="0"/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 rotWithShape="1">
          <a:blip r:embed="rId2"/>
          <a:srcRect l="25197" t="13217" r="39683" b="26592"/>
          <a:stretch/>
        </p:blipFill>
        <p:spPr>
          <a:xfrm>
            <a:off x="5198372" y="1475873"/>
            <a:ext cx="5197643" cy="5382127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6015" y="160337"/>
            <a:ext cx="1611499" cy="121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702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Kassererens </a:t>
            </a:r>
            <a:r>
              <a:rPr lang="da-DK" dirty="0" smtClean="0"/>
              <a:t>årsberetning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Revideret regnskab</a:t>
            </a:r>
            <a:r>
              <a:rPr lang="da-DK" dirty="0"/>
              <a:t/>
            </a:r>
            <a:br>
              <a:rPr lang="da-DK" dirty="0"/>
            </a:br>
            <a:endParaRPr lang="da-DK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 rotWithShape="1">
          <a:blip r:embed="rId2"/>
          <a:srcRect l="20745" t="12046" r="35585" b="16960"/>
          <a:stretch/>
        </p:blipFill>
        <p:spPr>
          <a:xfrm>
            <a:off x="5073342" y="1462734"/>
            <a:ext cx="5322673" cy="5227932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6015" y="160337"/>
            <a:ext cx="1611499" cy="121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790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Budget</a:t>
            </a:r>
            <a:endParaRPr lang="da-DK" dirty="0"/>
          </a:p>
        </p:txBody>
      </p:sp>
      <p:sp>
        <p:nvSpPr>
          <p:cNvPr id="4" name="Rektangel 3"/>
          <p:cNvSpPr/>
          <p:nvPr/>
        </p:nvSpPr>
        <p:spPr>
          <a:xfrm>
            <a:off x="4092981" y="1153852"/>
            <a:ext cx="6096000" cy="532453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da-DK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Budget NOFI 2023</a:t>
            </a:r>
          </a:p>
          <a:p>
            <a:pPr>
              <a:spcAft>
                <a:spcPts val="0"/>
              </a:spcAft>
            </a:pPr>
            <a:r>
              <a:rPr lang="da-DK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spcAft>
                <a:spcPts val="0"/>
              </a:spcAft>
              <a:tabLst>
                <a:tab pos="2070735" algn="r"/>
              </a:tabLst>
            </a:pPr>
            <a:r>
              <a:rPr lang="da-DK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Medlemsintäkter</a:t>
            </a:r>
            <a:r>
              <a:rPr lang="da-DK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da-DK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27 </a:t>
            </a:r>
            <a:r>
              <a:rPr lang="da-DK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000</a:t>
            </a:r>
            <a:endParaRPr lang="da-DK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070735" algn="r"/>
              </a:tabLst>
            </a:pPr>
            <a:r>
              <a:rPr lang="da-DK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Konferensintäkter</a:t>
            </a:r>
            <a:r>
              <a:rPr lang="da-DK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da-DK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18</a:t>
            </a:r>
            <a:r>
              <a:rPr lang="da-DK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000</a:t>
            </a:r>
            <a:endParaRPr lang="da-DK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070735" algn="r"/>
              </a:tabLst>
            </a:pPr>
            <a:r>
              <a:rPr lang="da-DK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Totalt  </a:t>
            </a:r>
            <a:r>
              <a:rPr lang="da-DK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intäkter</a:t>
            </a:r>
            <a:r>
              <a:rPr lang="da-DK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da-DK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45 </a:t>
            </a:r>
            <a:r>
              <a:rPr lang="da-DK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000</a:t>
            </a:r>
            <a:endParaRPr lang="da-DK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070735" algn="r"/>
              </a:tabLst>
            </a:pPr>
            <a:r>
              <a:rPr lang="da-DK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a-DK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070735" algn="r"/>
              </a:tabLst>
            </a:pPr>
            <a:r>
              <a:rPr lang="da-DK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a-DK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070735" algn="r"/>
              </a:tabLst>
            </a:pPr>
            <a:r>
              <a:rPr lang="da-DK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Konferenskostnader</a:t>
            </a:r>
            <a:r>
              <a:rPr lang="da-DK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	</a:t>
            </a:r>
            <a:r>
              <a:rPr lang="da-DK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15 </a:t>
            </a:r>
            <a:r>
              <a:rPr lang="da-DK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000</a:t>
            </a:r>
            <a:endParaRPr lang="da-DK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070735" algn="r"/>
              </a:tabLst>
            </a:pPr>
            <a:r>
              <a:rPr lang="da-DK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Möteskostnader</a:t>
            </a:r>
            <a:r>
              <a:rPr lang="da-DK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da-DK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6 </a:t>
            </a:r>
            <a:r>
              <a:rPr lang="da-DK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000</a:t>
            </a:r>
            <a:endParaRPr lang="da-DK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070735" algn="r"/>
              </a:tabLst>
            </a:pPr>
            <a:r>
              <a:rPr lang="da-DK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IT-</a:t>
            </a:r>
            <a:r>
              <a:rPr lang="da-DK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tjänster</a:t>
            </a:r>
            <a:r>
              <a:rPr lang="da-DK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da-DK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8</a:t>
            </a:r>
            <a:r>
              <a:rPr lang="da-DK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000</a:t>
            </a:r>
            <a:endParaRPr lang="da-DK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070735" algn="r"/>
              </a:tabLst>
            </a:pPr>
            <a:r>
              <a:rPr lang="da-DK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Stipendie 	</a:t>
            </a:r>
            <a:r>
              <a:rPr lang="da-DK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da-DK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da-DK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da-DK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000</a:t>
            </a:r>
          </a:p>
          <a:p>
            <a:pPr>
              <a:spcAft>
                <a:spcPts val="0"/>
              </a:spcAft>
              <a:tabLst>
                <a:tab pos="2070735" algn="r"/>
              </a:tabLst>
            </a:pPr>
            <a:endParaRPr lang="da-DK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070735" algn="r"/>
              </a:tabLst>
            </a:pPr>
            <a:r>
              <a:rPr lang="da-DK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Totalt </a:t>
            </a:r>
            <a:r>
              <a:rPr lang="da-DK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utgifter</a:t>
            </a:r>
            <a:r>
              <a:rPr lang="da-DK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da-DK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da-DK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39</a:t>
            </a:r>
            <a:r>
              <a:rPr lang="da-DK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000</a:t>
            </a:r>
            <a:endParaRPr lang="da-DK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a-DK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spcAft>
                <a:spcPts val="0"/>
              </a:spcAft>
              <a:tabLst>
                <a:tab pos="2070735" algn="r"/>
              </a:tabLst>
            </a:pPr>
            <a:r>
              <a:rPr lang="da-DK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Resultat </a:t>
            </a:r>
            <a:r>
              <a:rPr lang="da-DK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da-DK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da-DK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6 0</a:t>
            </a:r>
            <a:r>
              <a:rPr lang="da-DK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00</a:t>
            </a:r>
            <a:endParaRPr lang="da-DK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6015" y="160337"/>
            <a:ext cx="1611499" cy="121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294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Revisor rapport</a:t>
            </a:r>
            <a:endParaRPr lang="da-DK" dirty="0"/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6015" y="160337"/>
            <a:ext cx="1611499" cy="1219283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 rotWithShape="1">
          <a:blip r:embed="rId3"/>
          <a:srcRect l="37217" t="20881" r="20826" b="21635"/>
          <a:stretch/>
        </p:blipFill>
        <p:spPr>
          <a:xfrm>
            <a:off x="3477630" y="1428750"/>
            <a:ext cx="6918385" cy="5331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52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Medlemskontingent - Afstemning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431312" y="1879852"/>
            <a:ext cx="9324919" cy="388077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da-DK" dirty="0"/>
              <a:t> </a:t>
            </a:r>
            <a:r>
              <a:rPr lang="da-DK" sz="2800" dirty="0" smtClean="0"/>
              <a:t>Medlemskontingentet </a:t>
            </a:r>
            <a:r>
              <a:rPr lang="da-DK" sz="2800" dirty="0"/>
              <a:t>fastsættes til </a:t>
            </a:r>
            <a:r>
              <a:rPr lang="da-DK" sz="2800" b="1" dirty="0"/>
              <a:t>250 DKR </a:t>
            </a:r>
            <a:r>
              <a:rPr lang="da-DK" sz="2800" dirty="0" smtClean="0"/>
              <a:t>da </a:t>
            </a:r>
            <a:r>
              <a:rPr lang="da-DK" sz="2800" dirty="0"/>
              <a:t>opkrævning </a:t>
            </a:r>
            <a:r>
              <a:rPr lang="da-DK" sz="2800" dirty="0" smtClean="0"/>
              <a:t>sker i </a:t>
            </a:r>
            <a:r>
              <a:rPr lang="da-DK" sz="2800" dirty="0"/>
              <a:t>danske </a:t>
            </a:r>
            <a:r>
              <a:rPr lang="da-DK" sz="2800" dirty="0" smtClean="0"/>
              <a:t>kroner</a:t>
            </a:r>
            <a:endParaRPr lang="da-DK" sz="2800" dirty="0"/>
          </a:p>
        </p:txBody>
      </p:sp>
      <p:sp>
        <p:nvSpPr>
          <p:cNvPr id="4" name="AutoShape 2" descr="SUB Ullerslev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3843" y="3555543"/>
            <a:ext cx="5659855" cy="2865749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6015" y="160337"/>
            <a:ext cx="1611499" cy="121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379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Indkomne forslag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 smtClean="0"/>
              <a:t>Bestyrelsen </a:t>
            </a:r>
            <a:r>
              <a:rPr lang="da-DK" dirty="0"/>
              <a:t>foreslår:</a:t>
            </a:r>
          </a:p>
          <a:p>
            <a:pPr lvl="0"/>
            <a:r>
              <a:rPr lang="da-DK" dirty="0"/>
              <a:t>Én fra Norge vælges for ét år i 2023 og én fra Sverige vælges for ét år i 2024 for at balancere bestyrelsens sammensætning jf. vedtægterne. </a:t>
            </a:r>
            <a:endParaRPr lang="da-DK" dirty="0" smtClean="0"/>
          </a:p>
          <a:p>
            <a:pPr lvl="0"/>
            <a:endParaRPr lang="da-DK" dirty="0"/>
          </a:p>
          <a:p>
            <a:pPr lvl="0"/>
            <a:endParaRPr lang="da-DK" dirty="0"/>
          </a:p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6015" y="160337"/>
            <a:ext cx="1611499" cy="1219283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4209183" y="3708687"/>
            <a:ext cx="3914429" cy="2796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81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Valg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a-DK" dirty="0" smtClean="0"/>
              <a:t>Valg </a:t>
            </a:r>
            <a:r>
              <a:rPr lang="da-DK" dirty="0"/>
              <a:t>til bestyrelse og valgkomité </a:t>
            </a:r>
          </a:p>
          <a:p>
            <a:r>
              <a:rPr lang="da-DK" dirty="0" smtClean="0"/>
              <a:t>Pia </a:t>
            </a:r>
            <a:r>
              <a:rPr lang="da-DK" dirty="0"/>
              <a:t>Dreyer (DK), Anetth Granberg (SE) og Kristin </a:t>
            </a:r>
            <a:r>
              <a:rPr lang="da-DK" dirty="0" err="1"/>
              <a:t>Hofsø</a:t>
            </a:r>
            <a:r>
              <a:rPr lang="da-DK" dirty="0"/>
              <a:t> (NO) er i valgberedningen</a:t>
            </a:r>
          </a:p>
          <a:p>
            <a:pPr lvl="2"/>
            <a:endParaRPr lang="da-DK" dirty="0" smtClean="0"/>
          </a:p>
          <a:p>
            <a:pPr lvl="2"/>
            <a:r>
              <a:rPr lang="da-DK" dirty="0" smtClean="0"/>
              <a:t>Marie</a:t>
            </a:r>
            <a:r>
              <a:rPr lang="da-DK" dirty="0"/>
              <a:t>, Ranveig og Kristin er på valg, Ranveig vælges for ét år. </a:t>
            </a:r>
          </a:p>
          <a:p>
            <a:endParaRPr lang="da-DK" dirty="0" smtClean="0"/>
          </a:p>
          <a:p>
            <a:r>
              <a:rPr lang="da-DK" dirty="0" smtClean="0"/>
              <a:t>Valg </a:t>
            </a:r>
            <a:r>
              <a:rPr lang="da-DK" dirty="0"/>
              <a:t>af revisor og revisorsuppleant </a:t>
            </a:r>
          </a:p>
          <a:p>
            <a:pPr lvl="2"/>
            <a:r>
              <a:rPr lang="da-DK" dirty="0"/>
              <a:t>Revisor Anne Mette Nygaard </a:t>
            </a:r>
          </a:p>
          <a:p>
            <a:pPr lvl="2"/>
            <a:r>
              <a:rPr lang="da-DK" dirty="0"/>
              <a:t>Revisor suppleant Asgjerd Litlere </a:t>
            </a:r>
            <a:r>
              <a:rPr lang="da-DK" dirty="0" smtClean="0"/>
              <a:t>Moi</a:t>
            </a:r>
          </a:p>
          <a:p>
            <a:pPr marL="987552" lvl="2" indent="0">
              <a:buNone/>
            </a:pPr>
            <a:endParaRPr lang="da-DK" dirty="0"/>
          </a:p>
          <a:p>
            <a:r>
              <a:rPr lang="da-DK" dirty="0" smtClean="0"/>
              <a:t>Valg </a:t>
            </a:r>
            <a:r>
              <a:rPr lang="da-DK" dirty="0"/>
              <a:t>af personer til valgforberedelse </a:t>
            </a:r>
          </a:p>
          <a:p>
            <a:pPr lvl="2"/>
            <a:r>
              <a:rPr lang="da-DK" dirty="0"/>
              <a:t>Pia (DK), Anetth (SE) og Kristin </a:t>
            </a:r>
            <a:r>
              <a:rPr lang="da-DK" dirty="0" err="1"/>
              <a:t>Hofsø</a:t>
            </a:r>
            <a:r>
              <a:rPr lang="da-DK" dirty="0"/>
              <a:t> (NO) er i </a:t>
            </a:r>
            <a:r>
              <a:rPr lang="da-DK" dirty="0" smtClean="0"/>
              <a:t>valgberedningen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6015" y="160337"/>
            <a:ext cx="1611499" cy="121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418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580159"/>
            <a:ext cx="9601200" cy="1485900"/>
          </a:xfrm>
        </p:spPr>
        <p:txBody>
          <a:bodyPr/>
          <a:lstStyle/>
          <a:p>
            <a:r>
              <a:rPr lang="da-DK" dirty="0" smtClean="0"/>
              <a:t>Evt.	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371600" y="1579418"/>
            <a:ext cx="9601200" cy="3581400"/>
          </a:xfrm>
        </p:spPr>
        <p:txBody>
          <a:bodyPr/>
          <a:lstStyle/>
          <a:p>
            <a:r>
              <a:rPr lang="da-DK" dirty="0" smtClean="0"/>
              <a:t>Andet?</a:t>
            </a:r>
          </a:p>
          <a:p>
            <a:r>
              <a:rPr lang="da-DK" dirty="0" smtClean="0"/>
              <a:t>Marie </a:t>
            </a:r>
            <a:r>
              <a:rPr lang="da-DK" dirty="0"/>
              <a:t>introducerer hjemmesiden for medlemmer</a:t>
            </a:r>
          </a:p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6015" y="160337"/>
            <a:ext cx="1611499" cy="1219283"/>
          </a:xfrm>
          <a:prstGeom prst="rect">
            <a:avLst/>
          </a:prstGeom>
        </p:spPr>
      </p:pic>
      <p:pic>
        <p:nvPicPr>
          <p:cNvPr id="8" name="Billede 7"/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3635087" y="2485881"/>
            <a:ext cx="5890466" cy="4132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114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Tak for opmærksomheden </a:t>
            </a:r>
            <a:endParaRPr lang="da-DK" dirty="0"/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75810" y="1830965"/>
            <a:ext cx="4614862" cy="4614862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6015" y="160337"/>
            <a:ext cx="1611499" cy="121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08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Gemensam</a:t>
            </a:r>
            <a:r>
              <a:rPr lang="da-DK" dirty="0"/>
              <a:t> </a:t>
            </a:r>
            <a:r>
              <a:rPr lang="da-DK" dirty="0" err="1" smtClean="0"/>
              <a:t>dinner</a:t>
            </a:r>
            <a:r>
              <a:rPr lang="da-DK" dirty="0" smtClean="0"/>
              <a:t> og </a:t>
            </a:r>
            <a:r>
              <a:rPr lang="da-DK" dirty="0" err="1" smtClean="0"/>
              <a:t>Mingle</a:t>
            </a:r>
            <a:r>
              <a:rPr lang="da-DK" dirty="0" smtClean="0"/>
              <a:t> 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Sted</a:t>
            </a:r>
            <a:r>
              <a:rPr lang="da-DK" dirty="0"/>
              <a:t>: </a:t>
            </a:r>
            <a:r>
              <a:rPr lang="da-DK" dirty="0" err="1"/>
              <a:t>Restaurang</a:t>
            </a:r>
            <a:r>
              <a:rPr lang="da-DK" dirty="0"/>
              <a:t> Pasha Grill </a:t>
            </a:r>
            <a:r>
              <a:rPr lang="da-DK" dirty="0" err="1"/>
              <a:t>Linnégatan</a:t>
            </a:r>
            <a:r>
              <a:rPr lang="da-DK" dirty="0"/>
              <a:t> </a:t>
            </a:r>
            <a:r>
              <a:rPr lang="da-DK" dirty="0" smtClean="0"/>
              <a:t>74</a:t>
            </a:r>
          </a:p>
          <a:p>
            <a:pPr lvl="1"/>
            <a:r>
              <a:rPr lang="da-DK" dirty="0" err="1" smtClean="0"/>
              <a:t>Självkostnad</a:t>
            </a: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6015" y="160337"/>
            <a:ext cx="1611499" cy="1219283"/>
          </a:xfrm>
          <a:prstGeom prst="rect">
            <a:avLst/>
          </a:prstGeom>
        </p:spPr>
      </p:pic>
      <p:pic>
        <p:nvPicPr>
          <p:cNvPr id="2050" name="Picture 2" descr="Bille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291" y="2875463"/>
            <a:ext cx="6477000" cy="363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828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TM10001105[[fn=Beskæring]]</Template>
  <TotalTime>1152</TotalTime>
  <Words>803</Words>
  <Application>Microsoft Office PowerPoint</Application>
  <PresentationFormat>Widescreen</PresentationFormat>
  <Paragraphs>120</Paragraphs>
  <Slides>23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23</vt:i4>
      </vt:variant>
    </vt:vector>
  </HeadingPairs>
  <TitlesOfParts>
    <vt:vector size="29" baseType="lpstr">
      <vt:lpstr>Calibri</vt:lpstr>
      <vt:lpstr>Franklin Gothic Book</vt:lpstr>
      <vt:lpstr>Mangal</vt:lpstr>
      <vt:lpstr>Times New Roman</vt:lpstr>
      <vt:lpstr>Wingdings</vt:lpstr>
      <vt:lpstr>Crop</vt:lpstr>
      <vt:lpstr>NOFI Årsmøde 2023</vt:lpstr>
      <vt:lpstr>Dagsorden </vt:lpstr>
      <vt:lpstr>Bestyrelsens årsberetning 2022</vt:lpstr>
      <vt:lpstr>NOFIs 5-årig strategiplan </vt:lpstr>
      <vt:lpstr>NOFIs 5-årig strategiplan </vt:lpstr>
      <vt:lpstr>At fremme forskning i intensivsygepleje i Norden.  </vt:lpstr>
      <vt:lpstr>NOFIs 5-årig strategiplan </vt:lpstr>
      <vt:lpstr>At skabe et netværk for forskere i intensivsygepleje.</vt:lpstr>
      <vt:lpstr>NOFIs 5-årig strategiplan </vt:lpstr>
      <vt:lpstr>At udveksle forskningserfaring og forskningsresultater mellem nordiske forskningsmiljøer og intensivafdelinger.  </vt:lpstr>
      <vt:lpstr>NOFIs 5-årig strategiplan </vt:lpstr>
      <vt:lpstr>At synliggøre nordisk forskning i intensivsygepleje.  </vt:lpstr>
      <vt:lpstr>Årshjul - Oversigt</vt:lpstr>
      <vt:lpstr>Kassererens årsberetning</vt:lpstr>
      <vt:lpstr>Kassererens årsberetning</vt:lpstr>
      <vt:lpstr>Budget</vt:lpstr>
      <vt:lpstr>Revisor rapport</vt:lpstr>
      <vt:lpstr>Medlemskontingent - Afstemning</vt:lpstr>
      <vt:lpstr>Indkomne forslag</vt:lpstr>
      <vt:lpstr>Valg</vt:lpstr>
      <vt:lpstr>Evt. </vt:lpstr>
      <vt:lpstr>Tak for opmærksomheden </vt:lpstr>
      <vt:lpstr>Gemensam dinner og Mingle </vt:lpstr>
    </vt:vector>
  </TitlesOfParts>
  <Company>Region Sjaelland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NOFIs Årsmøde 2023</dc:title>
  <dc:creator>Janet Jensen</dc:creator>
  <cp:lastModifiedBy>Janet Jensen</cp:lastModifiedBy>
  <cp:revision>38</cp:revision>
  <dcterms:created xsi:type="dcterms:W3CDTF">2023-03-01T15:36:39Z</dcterms:created>
  <dcterms:modified xsi:type="dcterms:W3CDTF">2023-03-16T16:30:59Z</dcterms:modified>
</cp:coreProperties>
</file>