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</p:sldIdLst>
  <p:sldSz cx="9144000" cy="6858000" type="screen4x3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320" y="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Klicka här för att ändra format på underrubrik i bakgrunden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C43F9-C3E0-4C2D-ABB8-EE2214DF7A84}" type="datetimeFigureOut">
              <a:rPr lang="sv-SE" smtClean="0"/>
              <a:t>2022-04-21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9D06A-24B6-4D69-84F7-78FABAB7F08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11820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C43F9-C3E0-4C2D-ABB8-EE2214DF7A84}" type="datetimeFigureOut">
              <a:rPr lang="sv-SE" smtClean="0"/>
              <a:t>2022-04-21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9D06A-24B6-4D69-84F7-78FABAB7F08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800697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C43F9-C3E0-4C2D-ABB8-EE2214DF7A84}" type="datetimeFigureOut">
              <a:rPr lang="sv-SE" smtClean="0"/>
              <a:t>2022-04-21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9D06A-24B6-4D69-84F7-78FABAB7F08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370879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C43F9-C3E0-4C2D-ABB8-EE2214DF7A84}" type="datetimeFigureOut">
              <a:rPr lang="sv-SE" smtClean="0"/>
              <a:t>2022-04-21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9D06A-24B6-4D69-84F7-78FABAB7F08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272281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C43F9-C3E0-4C2D-ABB8-EE2214DF7A84}" type="datetimeFigureOut">
              <a:rPr lang="sv-SE" smtClean="0"/>
              <a:t>2022-04-21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9D06A-24B6-4D69-84F7-78FABAB7F08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091393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C43F9-C3E0-4C2D-ABB8-EE2214DF7A84}" type="datetimeFigureOut">
              <a:rPr lang="sv-SE" smtClean="0"/>
              <a:t>2022-04-21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9D06A-24B6-4D69-84F7-78FABAB7F08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4261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C43F9-C3E0-4C2D-ABB8-EE2214DF7A84}" type="datetimeFigureOut">
              <a:rPr lang="sv-SE" smtClean="0"/>
              <a:t>2022-04-21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9D06A-24B6-4D69-84F7-78FABAB7F08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000421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C43F9-C3E0-4C2D-ABB8-EE2214DF7A84}" type="datetimeFigureOut">
              <a:rPr lang="sv-SE" smtClean="0"/>
              <a:t>2022-04-21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9D06A-24B6-4D69-84F7-78FABAB7F08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3883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C43F9-C3E0-4C2D-ABB8-EE2214DF7A84}" type="datetimeFigureOut">
              <a:rPr lang="sv-SE" smtClean="0"/>
              <a:t>2022-04-21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9D06A-24B6-4D69-84F7-78FABAB7F08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897524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C43F9-C3E0-4C2D-ABB8-EE2214DF7A84}" type="datetimeFigureOut">
              <a:rPr lang="sv-SE" smtClean="0"/>
              <a:t>2022-04-21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9D06A-24B6-4D69-84F7-78FABAB7F08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360007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C43F9-C3E0-4C2D-ABB8-EE2214DF7A84}" type="datetimeFigureOut">
              <a:rPr lang="sv-SE" smtClean="0"/>
              <a:t>2022-04-21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9D06A-24B6-4D69-84F7-78FABAB7F08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638379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2C43F9-C3E0-4C2D-ABB8-EE2214DF7A84}" type="datetimeFigureOut">
              <a:rPr lang="sv-SE" smtClean="0"/>
              <a:t>2022-04-21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A9D06A-24B6-4D69-84F7-78FABAB7F08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509251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nofi.memberlink.dk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dreyer@clin-au.dk" TargetMode="External"/><Relationship Id="rId2" Type="http://schemas.openxmlformats.org/officeDocument/2006/relationships/hyperlink" Target="mailto:marie.oxenboell-collet@regionh.dk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hyperlink" Target="mailto:Hege.Haugdahl@helse-nordtrondelag.no" TargetMode="External"/><Relationship Id="rId4" Type="http://schemas.openxmlformats.org/officeDocument/2006/relationships/hyperlink" Target="mailto:anetth.granberg-axell@regionhalland.se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dirty="0" smtClean="0"/>
              <a:t/>
            </a:r>
            <a:br>
              <a:rPr lang="sv-SE" dirty="0" smtClean="0"/>
            </a:br>
            <a:r>
              <a:rPr lang="sv-SE" dirty="0"/>
              <a:t/>
            </a:r>
            <a:br>
              <a:rPr lang="sv-SE" dirty="0"/>
            </a:br>
            <a:r>
              <a:rPr lang="sv-SE" dirty="0" smtClean="0"/>
              <a:t/>
            </a:r>
            <a:br>
              <a:rPr lang="sv-SE" dirty="0" smtClean="0"/>
            </a:br>
            <a:r>
              <a:rPr lang="sv-SE" dirty="0"/>
              <a:t/>
            </a:r>
            <a:br>
              <a:rPr lang="sv-SE" dirty="0"/>
            </a:br>
            <a:r>
              <a:rPr lang="sv-SE" dirty="0" smtClean="0"/>
              <a:t/>
            </a:r>
            <a:br>
              <a:rPr lang="sv-SE" dirty="0" smtClean="0"/>
            </a:br>
            <a:r>
              <a:rPr lang="sv-SE" dirty="0" smtClean="0"/>
              <a:t>Årsberättelse för NOFI-året 2021</a:t>
            </a:r>
            <a:r>
              <a:rPr lang="sv-SE" dirty="0"/>
              <a:t/>
            </a:r>
            <a:br>
              <a:rPr lang="sv-SE" dirty="0"/>
            </a:br>
            <a:r>
              <a:rPr lang="sv-SE" sz="2400" dirty="0" smtClean="0"/>
              <a:t>och välkomna till årsmöte och Köpenhamn!</a:t>
            </a:r>
            <a:r>
              <a:rPr lang="sv-SE" dirty="0" smtClean="0"/>
              <a:t/>
            </a:r>
            <a:br>
              <a:rPr lang="sv-SE" dirty="0" smtClean="0"/>
            </a:br>
            <a:r>
              <a:rPr lang="sv-SE" dirty="0" smtClean="0"/>
              <a:t/>
            </a:r>
            <a:br>
              <a:rPr lang="sv-SE" dirty="0" smtClean="0"/>
            </a:br>
            <a:r>
              <a:rPr lang="sv-SE" dirty="0" smtClean="0"/>
              <a:t/>
            </a:r>
            <a:br>
              <a:rPr lang="sv-SE" dirty="0" smtClean="0"/>
            </a:br>
            <a:r>
              <a:rPr lang="sv-SE" dirty="0" smtClean="0"/>
              <a:t/>
            </a:r>
            <a:br>
              <a:rPr lang="sv-SE" dirty="0" smtClean="0"/>
            </a:br>
            <a:r>
              <a:rPr lang="sv-SE" dirty="0" smtClean="0"/>
              <a:t> </a:t>
            </a:r>
            <a:br>
              <a:rPr lang="sv-SE" dirty="0" smtClean="0"/>
            </a:br>
            <a:r>
              <a:rPr lang="sv-SE" dirty="0" smtClean="0"/>
              <a:t>                     </a:t>
            </a:r>
            <a:r>
              <a:rPr lang="sv-SE" sz="2200" dirty="0" smtClean="0"/>
              <a:t>http://www.nofi.info/</a:t>
            </a:r>
            <a:endParaRPr lang="sv-SE" sz="2200" dirty="0"/>
          </a:p>
        </p:txBody>
      </p:sp>
      <p:pic>
        <p:nvPicPr>
          <p:cNvPr id="4" name="Platshållare för innehåll 3" descr="CG41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5229200"/>
            <a:ext cx="1512000" cy="1044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/>
          <p:cNvSpPr/>
          <p:nvPr/>
        </p:nvSpPr>
        <p:spPr>
          <a:xfrm>
            <a:off x="4283968" y="3138753"/>
            <a:ext cx="28391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a-DK" u="sng" dirty="0">
                <a:solidFill>
                  <a:srgbClr val="0563C1"/>
                </a:solidFill>
                <a:latin typeface="Calibri" panose="020F0502020204030204" pitchFamily="34" charset="0"/>
                <a:hlinkClick r:id="rId3"/>
              </a:rPr>
              <a:t>https://nofi.memberlink.dk/</a:t>
            </a:r>
            <a:endParaRPr lang="sv-SE" dirty="0"/>
          </a:p>
        </p:txBody>
      </p:sp>
      <p:pic>
        <p:nvPicPr>
          <p:cNvPr id="8" name="Picture 7" descr="Wikipedista:Makele-90 – Wikipedie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051" y="4725144"/>
            <a:ext cx="1039082" cy="684000"/>
          </a:xfrm>
          <a:prstGeom prst="rect">
            <a:avLst/>
          </a:prstGeom>
        </p:spPr>
      </p:pic>
      <p:pic>
        <p:nvPicPr>
          <p:cNvPr id="9" name="Picture 8" descr="파일:Nuvola Icelandic flag.svg - 위키백과, 우리 모두의 백과사전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9133" y="5073027"/>
            <a:ext cx="756000" cy="756000"/>
          </a:xfrm>
          <a:prstGeom prst="rect">
            <a:avLst/>
          </a:prstGeom>
        </p:spPr>
      </p:pic>
      <p:pic>
        <p:nvPicPr>
          <p:cNvPr id="5" name="Picture 4" descr="Clipart - Scandinavia flags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015450"/>
            <a:ext cx="3136000" cy="1764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71600" y="6093296"/>
            <a:ext cx="13815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Gärna också 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491271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Styrelsens medlemmar 2021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sv-SE" sz="2000" dirty="0" smtClean="0"/>
              <a:t>Berit Lindahl, Ordförande Lunds Universitet &amp; Högskolan i Borås </a:t>
            </a:r>
          </a:p>
          <a:p>
            <a:r>
              <a:rPr lang="sv-SE" sz="2000" dirty="0" smtClean="0"/>
              <a:t>Thomas Eriksson, kassör. Högskolan i Borås </a:t>
            </a:r>
          </a:p>
          <a:p>
            <a:r>
              <a:rPr lang="sv-SE" sz="2000" dirty="0" smtClean="0"/>
              <a:t>Britt </a:t>
            </a:r>
            <a:r>
              <a:rPr lang="sv-SE" sz="2000" dirty="0" err="1" smtClean="0"/>
              <a:t>Sætre</a:t>
            </a:r>
            <a:r>
              <a:rPr lang="sv-SE" sz="2000" dirty="0" smtClean="0"/>
              <a:t> Hansen, Sekreterare Universitetet i Stavanger</a:t>
            </a:r>
          </a:p>
          <a:p>
            <a:r>
              <a:rPr lang="sv-SE" sz="2000" dirty="0" smtClean="0"/>
              <a:t>Kristin Halvorsen, Vice Ordförande. Oslo </a:t>
            </a:r>
            <a:r>
              <a:rPr lang="sv-SE" sz="2000" dirty="0" err="1" smtClean="0"/>
              <a:t>Met</a:t>
            </a:r>
            <a:r>
              <a:rPr lang="sv-SE" sz="2000" dirty="0" smtClean="0"/>
              <a:t> &amp; </a:t>
            </a:r>
            <a:r>
              <a:rPr lang="sv-SE" sz="2000" dirty="0"/>
              <a:t>Universitetet i Stavanger</a:t>
            </a:r>
            <a:endParaRPr lang="sv-SE" sz="2000" dirty="0" smtClean="0"/>
          </a:p>
          <a:p>
            <a:r>
              <a:rPr lang="sv-SE" sz="2000" dirty="0" err="1" smtClean="0"/>
              <a:t>Ranveig</a:t>
            </a:r>
            <a:r>
              <a:rPr lang="sv-SE" sz="2000" dirty="0" smtClean="0"/>
              <a:t> Lind, </a:t>
            </a:r>
            <a:r>
              <a:rPr lang="sv-SE" sz="2000" dirty="0"/>
              <a:t>Forskningsansvarig</a:t>
            </a:r>
            <a:r>
              <a:rPr lang="sv-SE" sz="2000" i="1" dirty="0"/>
              <a:t> </a:t>
            </a:r>
            <a:r>
              <a:rPr lang="sv-SE" sz="2000" i="1" dirty="0" smtClean="0"/>
              <a:t>NOFI. </a:t>
            </a:r>
            <a:r>
              <a:rPr lang="sv-SE" sz="2000" dirty="0" smtClean="0"/>
              <a:t>Universitetet i Tromsö</a:t>
            </a:r>
          </a:p>
          <a:p>
            <a:r>
              <a:rPr lang="sv-SE" sz="2000" dirty="0" smtClean="0"/>
              <a:t>Janet Mattsson, Forskningsansvarig</a:t>
            </a:r>
            <a:r>
              <a:rPr lang="sv-SE" sz="2000" i="1" dirty="0" smtClean="0"/>
              <a:t> NOFI. </a:t>
            </a:r>
            <a:r>
              <a:rPr lang="sv-SE" sz="2000" dirty="0" smtClean="0"/>
              <a:t>Röda Korsets Högskola, Stockholm</a:t>
            </a:r>
          </a:p>
          <a:p>
            <a:r>
              <a:rPr lang="sv-SE" sz="2000" dirty="0" smtClean="0"/>
              <a:t>Janet </a:t>
            </a:r>
            <a:r>
              <a:rPr lang="sv-SE" sz="2000" dirty="0" err="1" smtClean="0"/>
              <a:t>Froulund</a:t>
            </a:r>
            <a:r>
              <a:rPr lang="sv-SE" sz="2000" dirty="0" smtClean="0"/>
              <a:t> Jensen, Kommunikation. </a:t>
            </a:r>
            <a:r>
              <a:rPr lang="da-DK" sz="2000" dirty="0" smtClean="0"/>
              <a:t>Institut </a:t>
            </a:r>
            <a:r>
              <a:rPr lang="da-DK" sz="2000" dirty="0"/>
              <a:t>for Regional </a:t>
            </a:r>
            <a:r>
              <a:rPr lang="da-DK" sz="2000" dirty="0" smtClean="0"/>
              <a:t>Sundhedsforskning Syddansk </a:t>
            </a:r>
            <a:r>
              <a:rPr lang="da-DK" sz="2000" dirty="0"/>
              <a:t>Universitet, </a:t>
            </a:r>
            <a:r>
              <a:rPr lang="da-DK" sz="2000" dirty="0" smtClean="0"/>
              <a:t>SDU,&amp; Intensivafsnit, Anæstesiologisk Afdeling, Holbæk Sjukhus</a:t>
            </a:r>
          </a:p>
          <a:p>
            <a:r>
              <a:rPr lang="sv-SE" sz="2000" dirty="0" smtClean="0"/>
              <a:t>Marie </a:t>
            </a:r>
            <a:r>
              <a:rPr lang="sv-SE" sz="2000" dirty="0" err="1" smtClean="0"/>
              <a:t>OxenbØll</a:t>
            </a:r>
            <a:r>
              <a:rPr lang="sv-SE" sz="2000" dirty="0" smtClean="0"/>
              <a:t>-Collet, Kommunikation, Rigshospitalet och Köpenhamns universitet </a:t>
            </a:r>
          </a:p>
          <a:p>
            <a:r>
              <a:rPr lang="sv-SE" sz="2000" dirty="0" smtClean="0"/>
              <a:t>Inför 2022 Anmälan om intresse annonserat via hemsidan!</a:t>
            </a:r>
            <a:br>
              <a:rPr lang="sv-SE" sz="2000" dirty="0" smtClean="0"/>
            </a:br>
            <a:endParaRPr lang="sv-SE" sz="2000" dirty="0"/>
          </a:p>
        </p:txBody>
      </p:sp>
      <p:pic>
        <p:nvPicPr>
          <p:cNvPr id="4" name="Platshållare för innehåll 3" descr="CG41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5445224"/>
            <a:ext cx="1512000" cy="1044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12639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Övriga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sv-SE" b="1" dirty="0" smtClean="0"/>
              <a:t>Webmaster: </a:t>
            </a:r>
            <a:r>
              <a:rPr lang="sv-SE" dirty="0" smtClean="0"/>
              <a:t>Marie </a:t>
            </a:r>
            <a:r>
              <a:rPr lang="sv-SE" dirty="0" err="1"/>
              <a:t>Oxenb</a:t>
            </a:r>
            <a:r>
              <a:rPr lang="sv-SE" sz="2400" dirty="0" err="1"/>
              <a:t>Ø</a:t>
            </a:r>
            <a:r>
              <a:rPr lang="sv-SE" dirty="0" err="1"/>
              <a:t>ll</a:t>
            </a:r>
            <a:r>
              <a:rPr lang="sv-SE" dirty="0"/>
              <a:t>-Collet, </a:t>
            </a:r>
            <a:r>
              <a:rPr lang="sv-SE" dirty="0" smtClean="0">
                <a:hlinkClick r:id="rId2"/>
              </a:rPr>
              <a:t>marie.oxenboell-collet@regionh.dk</a:t>
            </a:r>
            <a:endParaRPr lang="sv-SE" dirty="0" smtClean="0"/>
          </a:p>
          <a:p>
            <a:endParaRPr lang="sv-SE" dirty="0" smtClean="0"/>
          </a:p>
          <a:p>
            <a:r>
              <a:rPr lang="sv-SE" b="1" dirty="0" smtClean="0"/>
              <a:t>Valberedning: </a:t>
            </a:r>
          </a:p>
          <a:p>
            <a:r>
              <a:rPr lang="sv-SE" dirty="0" smtClean="0"/>
              <a:t>Pia </a:t>
            </a:r>
            <a:r>
              <a:rPr lang="sv-SE" dirty="0" err="1" smtClean="0"/>
              <a:t>Dreyer</a:t>
            </a:r>
            <a:r>
              <a:rPr lang="sv-SE" dirty="0" smtClean="0"/>
              <a:t> Århus Universitet </a:t>
            </a:r>
            <a:r>
              <a:rPr lang="sv-SE" dirty="0" smtClean="0">
                <a:hlinkClick r:id="rId3"/>
              </a:rPr>
              <a:t>dreyer@clin-au.dk</a:t>
            </a:r>
            <a:endParaRPr lang="sv-SE" dirty="0" smtClean="0"/>
          </a:p>
          <a:p>
            <a:r>
              <a:rPr lang="sv-SE" dirty="0" err="1" smtClean="0"/>
              <a:t>Anetth</a:t>
            </a:r>
            <a:r>
              <a:rPr lang="sv-SE" dirty="0"/>
              <a:t> </a:t>
            </a:r>
            <a:r>
              <a:rPr lang="sv-SE" dirty="0" smtClean="0"/>
              <a:t>Granberg-Axell </a:t>
            </a:r>
            <a:r>
              <a:rPr lang="sv-SE" dirty="0" smtClean="0">
                <a:hlinkClick r:id="rId4"/>
              </a:rPr>
              <a:t>anetth.granberg-axell@regionhalland.se</a:t>
            </a:r>
            <a:endParaRPr lang="sv-SE" dirty="0" smtClean="0"/>
          </a:p>
          <a:p>
            <a:r>
              <a:rPr lang="sv-SE" dirty="0" err="1" smtClean="0"/>
              <a:t>Hege</a:t>
            </a:r>
            <a:r>
              <a:rPr lang="sv-SE" dirty="0" smtClean="0"/>
              <a:t> </a:t>
            </a:r>
            <a:r>
              <a:rPr lang="sv-SE" dirty="0" err="1" smtClean="0"/>
              <a:t>Selnes</a:t>
            </a:r>
            <a:r>
              <a:rPr lang="sv-SE" dirty="0" smtClean="0"/>
              <a:t> </a:t>
            </a:r>
            <a:r>
              <a:rPr lang="sv-SE" dirty="0" err="1" smtClean="0"/>
              <a:t>Haugdahl</a:t>
            </a:r>
            <a:r>
              <a:rPr lang="sv-SE" dirty="0" smtClean="0"/>
              <a:t> (N </a:t>
            </a:r>
            <a:r>
              <a:rPr lang="sv-SE" dirty="0" err="1"/>
              <a:t>Høgskolen</a:t>
            </a:r>
            <a:r>
              <a:rPr lang="sv-SE" dirty="0"/>
              <a:t> i Nord-Trøndelag, </a:t>
            </a:r>
            <a:r>
              <a:rPr lang="sv-SE" dirty="0" err="1"/>
              <a:t>Sykehuset</a:t>
            </a:r>
            <a:r>
              <a:rPr lang="sv-SE" dirty="0"/>
              <a:t> Levanger</a:t>
            </a:r>
            <a:r>
              <a:rPr lang="sv-SE" dirty="0" smtClean="0"/>
              <a:t/>
            </a:r>
            <a:br>
              <a:rPr lang="sv-SE" dirty="0" smtClean="0"/>
            </a:br>
            <a:r>
              <a:rPr lang="sv-SE" dirty="0" smtClean="0">
                <a:hlinkClick r:id="rId5"/>
              </a:rPr>
              <a:t>Hege.Haugdahl@helse-nordtrondelag.no</a:t>
            </a:r>
            <a:endParaRPr lang="sv-SE" dirty="0" smtClean="0"/>
          </a:p>
          <a:p>
            <a:endParaRPr lang="sv-SE" dirty="0" smtClean="0"/>
          </a:p>
          <a:p>
            <a:r>
              <a:rPr lang="sv-SE" b="1" dirty="0" smtClean="0"/>
              <a:t>Revisor: </a:t>
            </a:r>
            <a:r>
              <a:rPr lang="sv-SE" dirty="0" err="1" smtClean="0"/>
              <a:t>Asgjerd</a:t>
            </a:r>
            <a:r>
              <a:rPr lang="sv-SE" dirty="0" smtClean="0"/>
              <a:t> </a:t>
            </a:r>
            <a:r>
              <a:rPr lang="sv-SE" dirty="0" err="1" smtClean="0"/>
              <a:t>Littlere</a:t>
            </a:r>
            <a:r>
              <a:rPr lang="sv-SE" dirty="0" smtClean="0"/>
              <a:t> Moi (No)</a:t>
            </a:r>
          </a:p>
          <a:p>
            <a:r>
              <a:rPr lang="sv-SE" b="1" dirty="0" smtClean="0"/>
              <a:t>Revisorsuppleant</a:t>
            </a:r>
            <a:r>
              <a:rPr lang="sv-SE" dirty="0" smtClean="0"/>
              <a:t>: Isabell Fridh (</a:t>
            </a:r>
            <a:r>
              <a:rPr lang="sv-SE" dirty="0" err="1" smtClean="0"/>
              <a:t>Swe</a:t>
            </a:r>
            <a:r>
              <a:rPr lang="sv-SE" dirty="0" smtClean="0"/>
              <a:t>) </a:t>
            </a:r>
          </a:p>
        </p:txBody>
      </p:sp>
      <p:pic>
        <p:nvPicPr>
          <p:cNvPr id="4" name="Platshållare för innehåll 3" descr="CG41"/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5229200"/>
            <a:ext cx="1512000" cy="1044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85336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dirty="0"/>
              <a:t/>
            </a:r>
            <a:br>
              <a:rPr lang="sv-SE" dirty="0"/>
            </a:br>
            <a:r>
              <a:rPr lang="sv-SE" dirty="0"/>
              <a:t>Innehåll som diskuterats i styrelsen under året</a:t>
            </a:r>
            <a:r>
              <a:rPr lang="sv-SE" dirty="0" smtClean="0"/>
              <a:t>:</a:t>
            </a:r>
            <a:br>
              <a:rPr lang="sv-SE" dirty="0" smtClean="0"/>
            </a:b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525963"/>
          </a:xfrm>
        </p:spPr>
        <p:txBody>
          <a:bodyPr>
            <a:normAutofit fontScale="92500"/>
          </a:bodyPr>
          <a:lstStyle/>
          <a:p>
            <a:r>
              <a:rPr lang="sv-SE" sz="2400" dirty="0" smtClean="0"/>
              <a:t>Hemsidan – digital inbetalning och anslutning till Nets tjänster</a:t>
            </a:r>
          </a:p>
          <a:p>
            <a:r>
              <a:rPr lang="sv-SE" sz="2400" dirty="0" smtClean="0"/>
              <a:t>Problem med att inkludera smart registrering och betalning av medlemsavgift</a:t>
            </a:r>
          </a:p>
          <a:p>
            <a:r>
              <a:rPr lang="sv-SE" sz="2400" dirty="0" smtClean="0"/>
              <a:t>Rekrytering </a:t>
            </a:r>
            <a:r>
              <a:rPr lang="sv-SE" sz="2400" dirty="0"/>
              <a:t>av medlemmar - Nya medlemmar har anmält intresse för </a:t>
            </a:r>
            <a:r>
              <a:rPr lang="sv-SE" sz="2400" dirty="0" smtClean="0"/>
              <a:t>NOFI – avgift har varit ett problem! </a:t>
            </a:r>
          </a:p>
          <a:p>
            <a:r>
              <a:rPr lang="sv-SE" sz="2400" dirty="0" smtClean="0"/>
              <a:t>Sju styrelsemöten – digital effekt!?</a:t>
            </a:r>
          </a:p>
          <a:p>
            <a:r>
              <a:rPr lang="sv-SE" sz="2400" dirty="0" smtClean="0"/>
              <a:t>NOFI stipendium – en sökande har lämnat inför årsmötet 2022</a:t>
            </a:r>
          </a:p>
          <a:p>
            <a:r>
              <a:rPr lang="sv-SE" sz="2400" dirty="0" smtClean="0"/>
              <a:t>Planering och genomförande av temadag Köpenhamn April 2022</a:t>
            </a:r>
          </a:p>
          <a:p>
            <a:r>
              <a:rPr lang="sv-SE" sz="2400" dirty="0" smtClean="0"/>
              <a:t>Externa ansökningar och budget </a:t>
            </a:r>
          </a:p>
          <a:p>
            <a:r>
              <a:rPr lang="sv-SE" sz="2400" dirty="0" smtClean="0"/>
              <a:t>Diskuterat innehåll/genomfört </a:t>
            </a:r>
            <a:r>
              <a:rPr lang="sv-SE" sz="2400" dirty="0" err="1" smtClean="0"/>
              <a:t>webinarium</a:t>
            </a:r>
            <a:r>
              <a:rPr lang="sv-SE" sz="2400" dirty="0" smtClean="0"/>
              <a:t> – gratis för medlemmar - flera är planerade för 2022</a:t>
            </a:r>
          </a:p>
          <a:p>
            <a:endParaRPr lang="sv-SE" sz="2400" dirty="0" smtClean="0"/>
          </a:p>
          <a:p>
            <a:endParaRPr lang="sv-SE" sz="2400" dirty="0" smtClean="0"/>
          </a:p>
        </p:txBody>
      </p:sp>
      <p:pic>
        <p:nvPicPr>
          <p:cNvPr id="4" name="Platshållare för innehåll 3" descr="CG41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5632763"/>
            <a:ext cx="1512000" cy="1044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94173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Aktiviteter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23528" y="1695632"/>
            <a:ext cx="8229600" cy="4159589"/>
          </a:xfrm>
        </p:spPr>
        <p:txBody>
          <a:bodyPr>
            <a:normAutofit/>
          </a:bodyPr>
          <a:lstStyle/>
          <a:p>
            <a:r>
              <a:rPr lang="sv-SE" sz="2400" dirty="0" smtClean="0"/>
              <a:t>Förhandlingar med bank, </a:t>
            </a:r>
            <a:r>
              <a:rPr lang="sv-SE" sz="2400" dirty="0" err="1" smtClean="0"/>
              <a:t>memberlink</a:t>
            </a:r>
            <a:r>
              <a:rPr lang="sv-SE" sz="2400" dirty="0" smtClean="0"/>
              <a:t> och uppkoppling till Nets – nu hoppas vi allt är löst!</a:t>
            </a:r>
          </a:p>
          <a:p>
            <a:r>
              <a:rPr lang="sv-SE" sz="2400" dirty="0" err="1" smtClean="0"/>
              <a:t>NOFIs</a:t>
            </a:r>
            <a:r>
              <a:rPr lang="sv-SE" sz="2400" dirty="0" smtClean="0"/>
              <a:t> Facebook sida upprätthålls av Janet, Marie som är redaktörer! Kommunikation till medlemmar om årsavgift</a:t>
            </a:r>
          </a:p>
          <a:p>
            <a:r>
              <a:rPr lang="sv-SE" sz="2400" dirty="0" smtClean="0"/>
              <a:t>Översättning av stadgar/</a:t>
            </a:r>
            <a:r>
              <a:rPr lang="sv-SE" sz="2400" dirty="0" err="1" smtClean="0"/>
              <a:t>vedtekkter</a:t>
            </a:r>
            <a:endParaRPr lang="sv-SE" sz="2400" dirty="0" smtClean="0"/>
          </a:p>
          <a:p>
            <a:r>
              <a:rPr lang="sv-SE" sz="2400" dirty="0" smtClean="0"/>
              <a:t>Planering av ”hybrid” program för temadag 2022 påbörjas, planeras och flyttades fram till hösten 2022 pga. pandemin.</a:t>
            </a:r>
          </a:p>
          <a:p>
            <a:r>
              <a:rPr lang="sv-SE" sz="2400" dirty="0" smtClean="0"/>
              <a:t>Kontakter med föreläsare för ”</a:t>
            </a:r>
            <a:r>
              <a:rPr lang="sv-SE" sz="2400" dirty="0" err="1" smtClean="0"/>
              <a:t>Humanizing</a:t>
            </a:r>
            <a:r>
              <a:rPr lang="sv-SE" sz="2400" dirty="0" smtClean="0"/>
              <a:t> ICU”</a:t>
            </a:r>
          </a:p>
          <a:p>
            <a:r>
              <a:rPr lang="sv-SE" sz="2400" dirty="0" smtClean="0"/>
              <a:t>Planering av workshop i syfte att skapa samarbeten (förkonferens to 21/4)</a:t>
            </a:r>
          </a:p>
          <a:p>
            <a:endParaRPr lang="sv-SE" sz="2400" dirty="0" smtClean="0"/>
          </a:p>
          <a:p>
            <a:endParaRPr lang="sv-SE" sz="2400" dirty="0" smtClean="0"/>
          </a:p>
          <a:p>
            <a:pPr marL="0" indent="0">
              <a:buNone/>
            </a:pPr>
            <a:endParaRPr lang="sv-SE" dirty="0"/>
          </a:p>
        </p:txBody>
      </p:sp>
      <p:pic>
        <p:nvPicPr>
          <p:cNvPr id="4" name="Platshållare för innehåll 3" descr="CG41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5721371"/>
            <a:ext cx="1512000" cy="104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Free Images : business, businessman, businesswoman ...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14" r="21266"/>
          <a:stretch/>
        </p:blipFill>
        <p:spPr>
          <a:xfrm>
            <a:off x="6516216" y="274638"/>
            <a:ext cx="1483221" cy="11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054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56672" y="2159900"/>
            <a:ext cx="8229600" cy="4525963"/>
          </a:xfrm>
        </p:spPr>
        <p:txBody>
          <a:bodyPr>
            <a:normAutofit/>
          </a:bodyPr>
          <a:lstStyle/>
          <a:p>
            <a:r>
              <a:rPr lang="sv-SE" sz="2400" dirty="0" smtClean="0"/>
              <a:t>Årsmöte och temadag vid Oslo </a:t>
            </a:r>
            <a:r>
              <a:rPr lang="sv-SE" sz="2400" dirty="0" err="1" smtClean="0"/>
              <a:t>Met</a:t>
            </a:r>
            <a:r>
              <a:rPr lang="sv-SE" sz="2400" dirty="0" smtClean="0"/>
              <a:t> genomfördes</a:t>
            </a:r>
            <a:r>
              <a:rPr lang="nb-NO" sz="2400" dirty="0" smtClean="0"/>
              <a:t> </a:t>
            </a:r>
          </a:p>
          <a:p>
            <a:pPr marL="0" indent="0">
              <a:buNone/>
            </a:pPr>
            <a:r>
              <a:rPr lang="nb-NO" sz="2400" dirty="0"/>
              <a:t> </a:t>
            </a:r>
            <a:r>
              <a:rPr lang="nb-NO" sz="2400" dirty="0" smtClean="0"/>
              <a:t>    som fysiskt möte</a:t>
            </a:r>
          </a:p>
          <a:p>
            <a:r>
              <a:rPr lang="sv-SE" sz="2400" dirty="0"/>
              <a:t>Styrelsen konstituerades</a:t>
            </a:r>
          </a:p>
          <a:p>
            <a:r>
              <a:rPr lang="sv-SE" sz="2400" dirty="0" smtClean="0"/>
              <a:t>Gemensam mat på Inst. Oslo </a:t>
            </a:r>
            <a:r>
              <a:rPr lang="sv-SE" sz="2400" dirty="0" err="1" smtClean="0"/>
              <a:t>Met</a:t>
            </a:r>
            <a:r>
              <a:rPr lang="sv-SE" sz="2400" dirty="0" smtClean="0"/>
              <a:t> för närvarande medlemmar </a:t>
            </a:r>
            <a:endParaRPr lang="sv-SE" sz="2400" dirty="0"/>
          </a:p>
          <a:p>
            <a:r>
              <a:rPr lang="sv-SE" sz="2400" dirty="0" smtClean="0"/>
              <a:t>Årets tema 2021 var: </a:t>
            </a:r>
            <a:r>
              <a:rPr lang="nb-NO" sz="2400" dirty="0"/>
              <a:t>Delirium, </a:t>
            </a:r>
            <a:r>
              <a:rPr lang="nb-NO" sz="2400" dirty="0" smtClean="0"/>
              <a:t>perspektiv från patient,närstående, IVA-sjuksköterskor och forskning</a:t>
            </a:r>
          </a:p>
          <a:p>
            <a:r>
              <a:rPr lang="nb-NO" sz="2400" dirty="0" smtClean="0"/>
              <a:t>STORT tack till föreläsare!</a:t>
            </a:r>
            <a:endParaRPr lang="nb-NO" sz="2400" dirty="0"/>
          </a:p>
          <a:p>
            <a:r>
              <a:rPr lang="sv-SE" sz="2400" dirty="0" smtClean="0"/>
              <a:t>Medlemsavgift kvarstod om 250 SEK</a:t>
            </a:r>
          </a:p>
          <a:p>
            <a:r>
              <a:rPr lang="sv-SE" sz="2400" dirty="0" smtClean="0"/>
              <a:t>Deltagande i konferens 500 SEK/medlemmar resp. 1000 SEK för icke-medlemmar</a:t>
            </a:r>
          </a:p>
          <a:p>
            <a:pPr marL="0" indent="0">
              <a:buNone/>
            </a:pPr>
            <a:endParaRPr lang="sv-SE" sz="2400" dirty="0" smtClean="0"/>
          </a:p>
          <a:p>
            <a:endParaRPr lang="sv-SE" sz="2000" dirty="0" smtClean="0"/>
          </a:p>
        </p:txBody>
      </p:sp>
      <p:pic>
        <p:nvPicPr>
          <p:cNvPr id="4" name="Platshållare för innehåll 3" descr="CG41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5829619"/>
            <a:ext cx="1512000" cy="10440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67544" y="274638"/>
            <a:ext cx="8229600" cy="1143000"/>
          </a:xfrm>
        </p:spPr>
        <p:txBody>
          <a:bodyPr/>
          <a:lstStyle/>
          <a:p>
            <a:pPr algn="l"/>
            <a:r>
              <a:rPr lang="sv-SE" dirty="0" smtClean="0"/>
              <a:t>Temadag Oslo </a:t>
            </a:r>
            <a:r>
              <a:rPr lang="sv-SE" sz="3200" dirty="0" smtClean="0"/>
              <a:t>11-12 nov 2021</a:t>
            </a:r>
            <a:endParaRPr lang="sv-SE" sz="32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750272" y="746672"/>
            <a:ext cx="2160000" cy="16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829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dirty="0" smtClean="0"/>
              <a:t>Tack för uppmärksamheten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v-SE" sz="2400" dirty="0" smtClean="0"/>
              <a:t>….och välkommen till Sverige och </a:t>
            </a:r>
            <a:r>
              <a:rPr lang="sv-SE" sz="2400" dirty="0" err="1" smtClean="0"/>
              <a:t>NOFIs</a:t>
            </a:r>
            <a:r>
              <a:rPr lang="sv-SE" sz="2400" dirty="0" smtClean="0"/>
              <a:t> temadag som hålls </a:t>
            </a:r>
            <a:r>
              <a:rPr lang="sv-SE" sz="2400" dirty="0" smtClean="0"/>
              <a:t>i Göteborg – datum anges senare!</a:t>
            </a:r>
            <a:endParaRPr lang="sv-SE" sz="2400" dirty="0" smtClean="0"/>
          </a:p>
          <a:p>
            <a:pPr marL="0" indent="0">
              <a:buNone/>
            </a:pPr>
            <a:endParaRPr lang="sv-SE" sz="2400" dirty="0" smtClean="0"/>
          </a:p>
          <a:p>
            <a:pPr marL="0" indent="0">
              <a:buNone/>
            </a:pPr>
            <a:endParaRPr lang="sv-SE" sz="2400" dirty="0" smtClean="0"/>
          </a:p>
          <a:p>
            <a:pPr marL="0" indent="0">
              <a:buNone/>
            </a:pPr>
            <a:r>
              <a:rPr lang="sv-SE" sz="2400" dirty="0" smtClean="0"/>
              <a:t>Vi hoppas att vi kan fortsätta att träffas fysiskt och tänker på insatser som gjort personer med hälso- och sjukvårdsutbildning runt om i världen under Covid-19 pandemin och i krigsdrabbade länder!</a:t>
            </a:r>
          </a:p>
          <a:p>
            <a:pPr marL="0" indent="0" algn="ctr">
              <a:buNone/>
            </a:pPr>
            <a:endParaRPr lang="sv-SE" sz="2800" dirty="0" smtClean="0"/>
          </a:p>
          <a:p>
            <a:pPr marL="0" indent="0" algn="ctr">
              <a:buNone/>
            </a:pPr>
            <a:endParaRPr lang="sv-SE" sz="2800" dirty="0" smtClean="0"/>
          </a:p>
          <a:p>
            <a:pPr marL="0" indent="0" algn="ctr">
              <a:buNone/>
            </a:pPr>
            <a:endParaRPr lang="sv-SE" dirty="0"/>
          </a:p>
        </p:txBody>
      </p:sp>
      <p:pic>
        <p:nvPicPr>
          <p:cNvPr id="4" name="Platshållare för innehåll 3" descr="CG41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5661248"/>
            <a:ext cx="1512000" cy="10440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/>
          <p:cNvSpPr txBox="1"/>
          <p:nvPr/>
        </p:nvSpPr>
        <p:spPr>
          <a:xfrm>
            <a:off x="1115616" y="5895330"/>
            <a:ext cx="1847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sv-SE" sz="2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9" r="5086"/>
          <a:stretch/>
        </p:blipFill>
        <p:spPr>
          <a:xfrm rot="10800000">
            <a:off x="2222382" y="4509096"/>
            <a:ext cx="2548351" cy="208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 descr="File:Haga, Gothenburg, Sweden - panoramio (3).jpg ...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2132856"/>
            <a:ext cx="1488000" cy="1116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6196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583</TotalTime>
  <Words>466</Words>
  <Application>Microsoft Office PowerPoint</Application>
  <PresentationFormat>On-screen Show (4:3)</PresentationFormat>
  <Paragraphs>55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Office-tema</vt:lpstr>
      <vt:lpstr>     Årsberättelse för NOFI-året 2021 och välkomna till årsmöte och Köpenhamn!                           http://www.nofi.info/</vt:lpstr>
      <vt:lpstr>Styrelsens medlemmar 2021</vt:lpstr>
      <vt:lpstr>Övriga</vt:lpstr>
      <vt:lpstr> Innehåll som diskuterats i styrelsen under året: </vt:lpstr>
      <vt:lpstr>Aktiviteter</vt:lpstr>
      <vt:lpstr>Temadag Oslo 11-12 nov 2021</vt:lpstr>
      <vt:lpstr>Tack för uppmärksamheten</vt:lpstr>
    </vt:vector>
  </TitlesOfParts>
  <Company>Högskolan i Borås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Berit Lindahl</dc:creator>
  <cp:lastModifiedBy>Berit Lindahl</cp:lastModifiedBy>
  <cp:revision>88</cp:revision>
  <dcterms:created xsi:type="dcterms:W3CDTF">2018-02-22T09:20:27Z</dcterms:created>
  <dcterms:modified xsi:type="dcterms:W3CDTF">2022-04-21T08:59:36Z</dcterms:modified>
</cp:coreProperties>
</file>